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Calistoga" charset="1" panose="00000500000000000000"/>
      <p:regular r:id="rId26"/>
    </p:embeddedFont>
    <p:embeddedFont>
      <p:font typeface="Livvic" charset="1" panose="00000000000000000000"/>
      <p:regular r:id="rId27"/>
    </p:embeddedFont>
    <p:embeddedFont>
      <p:font typeface="Paytone One" charset="1" panose="00000500000000000000"/>
      <p:regular r:id="rId28"/>
    </p:embeddedFont>
    <p:embeddedFont>
      <p:font typeface="Livvic Bold" charset="1" panose="00000000000000000000"/>
      <p:regular r:id="rId29"/>
    </p:embeddedFont>
    <p:embeddedFont>
      <p:font typeface="Bobby Jones"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457665" y="-170095"/>
            <a:ext cx="9317532" cy="10711683"/>
            <a:chOff x="0" y="0"/>
            <a:chExt cx="2454000" cy="2821184"/>
          </a:xfrm>
        </p:grpSpPr>
        <p:sp>
          <p:nvSpPr>
            <p:cNvPr name="Freeform 4" id="4"/>
            <p:cNvSpPr/>
            <p:nvPr/>
          </p:nvSpPr>
          <p:spPr>
            <a:xfrm flipH="false" flipV="false" rot="0">
              <a:off x="0" y="0"/>
              <a:ext cx="2454000" cy="2821184"/>
            </a:xfrm>
            <a:custGeom>
              <a:avLst/>
              <a:gdLst/>
              <a:ahLst/>
              <a:cxnLst/>
              <a:rect r="r" b="b" t="t" l="l"/>
              <a:pathLst>
                <a:path h="2821184" w="2454000">
                  <a:moveTo>
                    <a:pt x="0" y="0"/>
                  </a:moveTo>
                  <a:lnTo>
                    <a:pt x="2454000" y="0"/>
                  </a:lnTo>
                  <a:lnTo>
                    <a:pt x="2454000" y="2821184"/>
                  </a:lnTo>
                  <a:lnTo>
                    <a:pt x="0" y="2821184"/>
                  </a:lnTo>
                  <a:close/>
                </a:path>
              </a:pathLst>
            </a:custGeom>
            <a:solidFill>
              <a:srgbClr val="093362">
                <a:alpha val="80000"/>
              </a:srgbClr>
            </a:solidFill>
          </p:spPr>
        </p:sp>
        <p:sp>
          <p:nvSpPr>
            <p:cNvPr name="TextBox 5" id="5"/>
            <p:cNvSpPr txBox="true"/>
            <p:nvPr/>
          </p:nvSpPr>
          <p:spPr>
            <a:xfrm>
              <a:off x="0" y="-57150"/>
              <a:ext cx="2454000" cy="2878334"/>
            </a:xfrm>
            <a:prstGeom prst="rect">
              <a:avLst/>
            </a:prstGeom>
          </p:spPr>
          <p:txBody>
            <a:bodyPr anchor="ctr" rtlCol="false" tIns="50800" lIns="50800" bIns="50800" rIns="50800"/>
            <a:lstStyle/>
            <a:p>
              <a:pPr algn="ctr">
                <a:lnSpc>
                  <a:spcPts val="3219"/>
                </a:lnSpc>
              </a:pPr>
            </a:p>
            <a:p>
              <a:pPr algn="ctr">
                <a:lnSpc>
                  <a:spcPts val="2659"/>
                </a:lnSpc>
              </a:pPr>
            </a:p>
          </p:txBody>
        </p:sp>
      </p:grpSp>
      <p:sp>
        <p:nvSpPr>
          <p:cNvPr name="Freeform 6" id="6"/>
          <p:cNvSpPr/>
          <p:nvPr/>
        </p:nvSpPr>
        <p:spPr>
          <a:xfrm flipH="false" flipV="false" rot="0">
            <a:off x="1298690" y="1618278"/>
            <a:ext cx="6289316" cy="1839625"/>
          </a:xfrm>
          <a:custGeom>
            <a:avLst/>
            <a:gdLst/>
            <a:ahLst/>
            <a:cxnLst/>
            <a:rect r="r" b="b" t="t" l="l"/>
            <a:pathLst>
              <a:path h="1839625" w="6289316">
                <a:moveTo>
                  <a:pt x="0" y="0"/>
                </a:moveTo>
                <a:lnTo>
                  <a:pt x="6289316" y="0"/>
                </a:lnTo>
                <a:lnTo>
                  <a:pt x="6289316" y="1839624"/>
                </a:lnTo>
                <a:lnTo>
                  <a:pt x="0" y="1839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28032" y="3002583"/>
            <a:ext cx="7830631" cy="4780522"/>
          </a:xfrm>
          <a:prstGeom prst="rect">
            <a:avLst/>
          </a:prstGeom>
        </p:spPr>
        <p:txBody>
          <a:bodyPr anchor="t" rtlCol="false" tIns="0" lIns="0" bIns="0" rIns="0">
            <a:spAutoFit/>
          </a:bodyPr>
          <a:lstStyle/>
          <a:p>
            <a:pPr algn="ctr">
              <a:lnSpc>
                <a:spcPts val="12712"/>
              </a:lnSpc>
            </a:pPr>
            <a:r>
              <a:rPr lang="en-US" sz="9211">
                <a:solidFill>
                  <a:srgbClr val="FFFFFF"/>
                </a:solidFill>
                <a:latin typeface="Calistoga"/>
                <a:ea typeface="Calistoga"/>
                <a:cs typeface="Calistoga"/>
                <a:sym typeface="Calistoga"/>
              </a:rPr>
              <a:t>THỜI TIẾT TẠI VIỆT NAM (2009–2021)</a:t>
            </a:r>
          </a:p>
        </p:txBody>
      </p:sp>
      <p:sp>
        <p:nvSpPr>
          <p:cNvPr name="TextBox 8" id="8"/>
          <p:cNvSpPr txBox="true"/>
          <p:nvPr/>
        </p:nvSpPr>
        <p:spPr>
          <a:xfrm rot="0">
            <a:off x="1516218" y="7716430"/>
            <a:ext cx="4651058" cy="1216026"/>
          </a:xfrm>
          <a:prstGeom prst="rect">
            <a:avLst/>
          </a:prstGeom>
        </p:spPr>
        <p:txBody>
          <a:bodyPr anchor="t" rtlCol="false" tIns="0" lIns="0" bIns="0" rIns="0">
            <a:spAutoFit/>
          </a:bodyPr>
          <a:lstStyle/>
          <a:p>
            <a:pPr algn="ctr">
              <a:lnSpc>
                <a:spcPts val="4899"/>
              </a:lnSpc>
            </a:pPr>
            <a:r>
              <a:rPr lang="en-US" sz="3499">
                <a:solidFill>
                  <a:srgbClr val="FFFFFF"/>
                </a:solidFill>
                <a:latin typeface="Calistoga"/>
                <a:ea typeface="Calistoga"/>
                <a:cs typeface="Calistoga"/>
                <a:sym typeface="Calistoga"/>
              </a:rPr>
              <a:t>GVHD: TS. Bùi Tiến Lên</a:t>
            </a:r>
          </a:p>
          <a:p>
            <a:pPr algn="ctr">
              <a:lnSpc>
                <a:spcPts val="4899"/>
              </a:lnSpc>
              <a:spcBef>
                <a:spcPct val="0"/>
              </a:spcBef>
            </a:pPr>
            <a:r>
              <a:rPr lang="en-US" sz="3499">
                <a:solidFill>
                  <a:srgbClr val="FFFFFF"/>
                </a:solidFill>
                <a:latin typeface="Calistoga"/>
                <a:ea typeface="Calistoga"/>
                <a:cs typeface="Calistoga"/>
                <a:sym typeface="Calistoga"/>
              </a:rPr>
              <a:t>Nhóm 18</a:t>
            </a:r>
          </a:p>
        </p:txBody>
      </p:sp>
      <p:sp>
        <p:nvSpPr>
          <p:cNvPr name="TextBox 9" id="9"/>
          <p:cNvSpPr txBox="true"/>
          <p:nvPr/>
        </p:nvSpPr>
        <p:spPr>
          <a:xfrm rot="0">
            <a:off x="2144928" y="629920"/>
            <a:ext cx="3393638" cy="398780"/>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Calistoga"/>
                <a:ea typeface="Calistoga"/>
                <a:cs typeface="Calistoga"/>
                <a:sym typeface="Calistoga"/>
              </a:rPr>
              <a:t>TRỰC QUAN HOÁ DỮ LIỆU</a:t>
            </a:r>
          </a:p>
        </p:txBody>
      </p:sp>
      <p:sp>
        <p:nvSpPr>
          <p:cNvPr name="TextBox 10" id="10"/>
          <p:cNvSpPr txBox="true"/>
          <p:nvPr/>
        </p:nvSpPr>
        <p:spPr>
          <a:xfrm rot="0">
            <a:off x="2236218" y="9601183"/>
            <a:ext cx="3211058" cy="365760"/>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Calistoga"/>
                <a:ea typeface="Calistoga"/>
                <a:cs typeface="Calistoga"/>
                <a:sym typeface="Calistoga"/>
              </a:rPr>
              <a:t>[LT] ĐỒ ÁN GIỮA KỲ</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35129" y="2877339"/>
            <a:ext cx="13017741" cy="6831175"/>
          </a:xfrm>
          <a:custGeom>
            <a:avLst/>
            <a:gdLst/>
            <a:ahLst/>
            <a:cxnLst/>
            <a:rect r="r" b="b" t="t" l="l"/>
            <a:pathLst>
              <a:path h="6831175" w="13017741">
                <a:moveTo>
                  <a:pt x="0" y="0"/>
                </a:moveTo>
                <a:lnTo>
                  <a:pt x="13017742" y="0"/>
                </a:lnTo>
                <a:lnTo>
                  <a:pt x="13017742" y="6831175"/>
                </a:lnTo>
                <a:lnTo>
                  <a:pt x="0" y="6831175"/>
                </a:lnTo>
                <a:lnTo>
                  <a:pt x="0" y="0"/>
                </a:lnTo>
                <a:close/>
              </a:path>
            </a:pathLst>
          </a:custGeom>
          <a:blipFill>
            <a:blip r:embed="rId2"/>
            <a:stretch>
              <a:fillRect l="0" t="0" r="0" b="0"/>
            </a:stretch>
          </a:blipFill>
        </p:spPr>
      </p:sp>
      <p:sp>
        <p:nvSpPr>
          <p:cNvPr name="TextBox 3" id="3"/>
          <p:cNvSpPr txBox="true"/>
          <p:nvPr/>
        </p:nvSpPr>
        <p:spPr>
          <a:xfrm rot="0">
            <a:off x="4208788" y="142875"/>
            <a:ext cx="9870425" cy="1069341"/>
          </a:xfrm>
          <a:prstGeom prst="rect">
            <a:avLst/>
          </a:prstGeom>
        </p:spPr>
        <p:txBody>
          <a:bodyPr anchor="t" rtlCol="false" tIns="0" lIns="0" bIns="0" rIns="0">
            <a:spAutoFit/>
          </a:bodyPr>
          <a:lstStyle/>
          <a:p>
            <a:pPr algn="ctr">
              <a:lnSpc>
                <a:spcPts val="8080"/>
              </a:lnSpc>
            </a:pPr>
            <a:r>
              <a:rPr lang="en-US" sz="8000">
                <a:solidFill>
                  <a:srgbClr val="093362"/>
                </a:solidFill>
                <a:latin typeface="Calistoga"/>
                <a:ea typeface="Calistoga"/>
                <a:cs typeface="Calistoga"/>
                <a:sym typeface="Calistoga"/>
              </a:rPr>
              <a:t>TIỀN XỬ LÝ DỮ LIỆU</a:t>
            </a:r>
          </a:p>
        </p:txBody>
      </p:sp>
      <p:sp>
        <p:nvSpPr>
          <p:cNvPr name="TextBox 4" id="4"/>
          <p:cNvSpPr txBox="true"/>
          <p:nvPr/>
        </p:nvSpPr>
        <p:spPr>
          <a:xfrm rot="0">
            <a:off x="1169326" y="1319135"/>
            <a:ext cx="16450234" cy="679450"/>
          </a:xfrm>
          <a:prstGeom prst="rect">
            <a:avLst/>
          </a:prstGeom>
        </p:spPr>
        <p:txBody>
          <a:bodyPr anchor="t" rtlCol="false" tIns="0" lIns="0" bIns="0" rIns="0">
            <a:spAutoFit/>
          </a:bodyPr>
          <a:lstStyle/>
          <a:p>
            <a:pPr algn="ctr">
              <a:lnSpc>
                <a:spcPts val="5599"/>
              </a:lnSpc>
              <a:spcBef>
                <a:spcPct val="0"/>
              </a:spcBef>
            </a:pPr>
            <a:r>
              <a:rPr lang="en-US" sz="3999">
                <a:solidFill>
                  <a:srgbClr val="093362"/>
                </a:solidFill>
                <a:latin typeface="Calistoga"/>
                <a:ea typeface="Calistoga"/>
                <a:cs typeface="Calistoga"/>
                <a:sym typeface="Calistoga"/>
              </a:rPr>
              <a:t>Bộ dữ liệu đã được chúng em làm sạch, bao gồm 14 cột và 181957 dòng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TextBox 2" id="2"/>
          <p:cNvSpPr txBox="true"/>
          <p:nvPr/>
        </p:nvSpPr>
        <p:spPr>
          <a:xfrm rot="0">
            <a:off x="778257" y="2249255"/>
            <a:ext cx="7623017" cy="2994660"/>
          </a:xfrm>
          <a:prstGeom prst="rect">
            <a:avLst/>
          </a:prstGeom>
        </p:spPr>
        <p:txBody>
          <a:bodyPr anchor="t" rtlCol="false" tIns="0" lIns="0" bIns="0" rIns="0">
            <a:spAutoFit/>
          </a:bodyPr>
          <a:lstStyle/>
          <a:p>
            <a:pPr algn="ctr">
              <a:lnSpc>
                <a:spcPts val="11970"/>
              </a:lnSpc>
            </a:pPr>
            <a:r>
              <a:rPr lang="en-US" sz="9000">
                <a:solidFill>
                  <a:srgbClr val="FFFFFF"/>
                </a:solidFill>
                <a:latin typeface="Calistoga"/>
                <a:ea typeface="Calistoga"/>
                <a:cs typeface="Calistoga"/>
                <a:sym typeface="Calistoga"/>
              </a:rPr>
              <a:t>GIỚI THIỆU DASHBOARD</a:t>
            </a:r>
          </a:p>
        </p:txBody>
      </p:sp>
      <p:sp>
        <p:nvSpPr>
          <p:cNvPr name="Freeform 3" id="3"/>
          <p:cNvSpPr/>
          <p:nvPr/>
        </p:nvSpPr>
        <p:spPr>
          <a:xfrm flipH="false" flipV="false" rot="0">
            <a:off x="10454582" y="1279143"/>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44000" y="-2151300"/>
            <a:ext cx="9007395" cy="13511092"/>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6661" t="-19148" r="-71634" b="0"/>
              </a:stretch>
            </a:blipFill>
          </p:spPr>
        </p:sp>
      </p:grpSp>
      <p:sp>
        <p:nvSpPr>
          <p:cNvPr name="TextBox 4" id="4"/>
          <p:cNvSpPr txBox="true"/>
          <p:nvPr/>
        </p:nvSpPr>
        <p:spPr>
          <a:xfrm rot="0">
            <a:off x="1028700" y="3030422"/>
            <a:ext cx="7580770" cy="3023118"/>
          </a:xfrm>
          <a:prstGeom prst="rect">
            <a:avLst/>
          </a:prstGeom>
        </p:spPr>
        <p:txBody>
          <a:bodyPr anchor="t" rtlCol="false" tIns="0" lIns="0" bIns="0" rIns="0">
            <a:spAutoFit/>
          </a:bodyPr>
          <a:lstStyle/>
          <a:p>
            <a:pPr algn="ctr">
              <a:lnSpc>
                <a:spcPts val="11951"/>
              </a:lnSpc>
            </a:pPr>
            <a:r>
              <a:rPr lang="en-US" sz="9795">
                <a:solidFill>
                  <a:srgbClr val="093362"/>
                </a:solidFill>
                <a:latin typeface="Calistoga"/>
                <a:ea typeface="Calistoga"/>
                <a:cs typeface="Calistoga"/>
                <a:sym typeface="Calistoga"/>
              </a:rPr>
              <a:t>TIÊU CHÍ ĐÁNH GIÁ</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47898" t="0" r="-47898" b="0"/>
              </a:stretch>
            </a:blipFill>
          </p:spPr>
        </p:sp>
      </p:grpSp>
      <p:sp>
        <p:nvSpPr>
          <p:cNvPr name="TextBox 4" id="4"/>
          <p:cNvSpPr txBox="true"/>
          <p:nvPr/>
        </p:nvSpPr>
        <p:spPr>
          <a:xfrm rot="0">
            <a:off x="1188073" y="5314301"/>
            <a:ext cx="7707511" cy="2867660"/>
          </a:xfrm>
          <a:prstGeom prst="rect">
            <a:avLst/>
          </a:prstGeom>
        </p:spPr>
        <p:txBody>
          <a:bodyPr anchor="t" rtlCol="false" tIns="0" lIns="0" bIns="0" rIns="0">
            <a:spAutoFit/>
          </a:bodyPr>
          <a:lstStyle/>
          <a:p>
            <a:pPr algn="l" marL="885191" indent="-442595" lvl="1">
              <a:lnSpc>
                <a:spcPts val="5740"/>
              </a:lnSpc>
              <a:buFont typeface="Arial"/>
              <a:buChar char="•"/>
            </a:pPr>
            <a:r>
              <a:rPr lang="en-US" sz="4100">
                <a:solidFill>
                  <a:srgbClr val="FFFFFF"/>
                </a:solidFill>
                <a:latin typeface="Livvic"/>
                <a:ea typeface="Livvic"/>
                <a:cs typeface="Livvic"/>
                <a:sym typeface="Livvic"/>
              </a:rPr>
              <a:t>Dữ liệu được lấy từ Kaggle</a:t>
            </a:r>
          </a:p>
          <a:p>
            <a:pPr algn="l" marL="885191" indent="-442595" lvl="1">
              <a:lnSpc>
                <a:spcPts val="5740"/>
              </a:lnSpc>
              <a:spcBef>
                <a:spcPct val="0"/>
              </a:spcBef>
              <a:buFont typeface="Arial"/>
              <a:buChar char="•"/>
            </a:pPr>
            <a:r>
              <a:rPr lang="en-US" sz="4100">
                <a:solidFill>
                  <a:srgbClr val="FFFFFF"/>
                </a:solidFill>
                <a:latin typeface="Livvic"/>
                <a:ea typeface="Livvic"/>
                <a:cs typeface="Livvic"/>
                <a:sym typeface="Livvic"/>
              </a:rPr>
              <a:t>Sử dụng dữ liệu minh bạch, đáng tin cậy; được kiểm tra quy trình xử lý dữ liệu.</a:t>
            </a:r>
          </a:p>
        </p:txBody>
      </p:sp>
      <p:sp>
        <p:nvSpPr>
          <p:cNvPr name="TextBox 5" id="5"/>
          <p:cNvSpPr txBox="true"/>
          <p:nvPr/>
        </p:nvSpPr>
        <p:spPr>
          <a:xfrm rot="0">
            <a:off x="1028700" y="636081"/>
            <a:ext cx="7707511" cy="3107691"/>
          </a:xfrm>
          <a:prstGeom prst="rect">
            <a:avLst/>
          </a:prstGeom>
        </p:spPr>
        <p:txBody>
          <a:bodyPr anchor="t" rtlCol="false" tIns="0" lIns="0" bIns="0" rIns="0">
            <a:spAutoFit/>
          </a:bodyPr>
          <a:lstStyle/>
          <a:p>
            <a:pPr algn="ctr">
              <a:lnSpc>
                <a:spcPts val="8080"/>
              </a:lnSpc>
            </a:pPr>
            <a:r>
              <a:rPr lang="en-US" sz="8000">
                <a:solidFill>
                  <a:srgbClr val="FFFFFF"/>
                </a:solidFill>
                <a:latin typeface="Calistoga"/>
                <a:ea typeface="Calistoga"/>
                <a:cs typeface="Calistoga"/>
                <a:sym typeface="Calistoga"/>
              </a:rPr>
              <a:t>KẾT HỢP NGUỒN DỮ LIỆU ĐÁNG TIN CẬY: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98721" y="0"/>
            <a:ext cx="12211425" cy="10287000"/>
          </a:xfrm>
          <a:custGeom>
            <a:avLst/>
            <a:gdLst/>
            <a:ahLst/>
            <a:cxnLst/>
            <a:rect r="r" b="b" t="t" l="l"/>
            <a:pathLst>
              <a:path h="10287000" w="12211425">
                <a:moveTo>
                  <a:pt x="0" y="0"/>
                </a:moveTo>
                <a:lnTo>
                  <a:pt x="12211425" y="0"/>
                </a:lnTo>
                <a:lnTo>
                  <a:pt x="12211425" y="10287000"/>
                </a:lnTo>
                <a:lnTo>
                  <a:pt x="0" y="10287000"/>
                </a:lnTo>
                <a:lnTo>
                  <a:pt x="0" y="0"/>
                </a:lnTo>
                <a:close/>
              </a:path>
            </a:pathLst>
          </a:custGeom>
          <a:blipFill>
            <a:blip r:embed="rId2"/>
            <a:stretch>
              <a:fillRect l="-48963" t="-4485" r="0" b="-4485"/>
            </a:stretch>
          </a:blipFill>
        </p:spPr>
      </p:sp>
      <p:sp>
        <p:nvSpPr>
          <p:cNvPr name="TextBox 3" id="3"/>
          <p:cNvSpPr txBox="true"/>
          <p:nvPr/>
        </p:nvSpPr>
        <p:spPr>
          <a:xfrm rot="0">
            <a:off x="0" y="4395586"/>
            <a:ext cx="7707511" cy="2941320"/>
          </a:xfrm>
          <a:prstGeom prst="rect">
            <a:avLst/>
          </a:prstGeom>
        </p:spPr>
        <p:txBody>
          <a:bodyPr anchor="t" rtlCol="false" tIns="0" lIns="0" bIns="0" rIns="0">
            <a:spAutoFit/>
          </a:bodyPr>
          <a:lstStyle/>
          <a:p>
            <a:pPr algn="l" marL="906780" indent="-453390" lvl="1">
              <a:lnSpc>
                <a:spcPts val="5880"/>
              </a:lnSpc>
              <a:spcBef>
                <a:spcPct val="0"/>
              </a:spcBef>
              <a:buFont typeface="Arial"/>
              <a:buChar char="•"/>
            </a:pPr>
            <a:r>
              <a:rPr lang="en-US" sz="4200">
                <a:solidFill>
                  <a:srgbClr val="093362"/>
                </a:solidFill>
                <a:latin typeface="Livvic"/>
                <a:ea typeface="Livvic"/>
                <a:cs typeface="Livvic"/>
                <a:sym typeface="Livvic"/>
              </a:rPr>
              <a:t>Chọn loại biểu đồ phù hợp với mục tiêu thể hiện và phân tích được thời tiết và khí hậu của Việt Nam</a:t>
            </a:r>
          </a:p>
        </p:txBody>
      </p:sp>
      <p:sp>
        <p:nvSpPr>
          <p:cNvPr name="TextBox 4" id="4"/>
          <p:cNvSpPr txBox="true"/>
          <p:nvPr/>
        </p:nvSpPr>
        <p:spPr>
          <a:xfrm rot="0">
            <a:off x="0" y="1311092"/>
            <a:ext cx="7707511" cy="2088516"/>
          </a:xfrm>
          <a:prstGeom prst="rect">
            <a:avLst/>
          </a:prstGeom>
        </p:spPr>
        <p:txBody>
          <a:bodyPr anchor="t" rtlCol="false" tIns="0" lIns="0" bIns="0" rIns="0">
            <a:spAutoFit/>
          </a:bodyPr>
          <a:lstStyle/>
          <a:p>
            <a:pPr algn="ctr">
              <a:lnSpc>
                <a:spcPts val="8080"/>
              </a:lnSpc>
            </a:pPr>
            <a:r>
              <a:rPr lang="en-US" sz="8000">
                <a:solidFill>
                  <a:srgbClr val="093362"/>
                </a:solidFill>
                <a:latin typeface="Calistoga"/>
                <a:ea typeface="Calistoga"/>
                <a:cs typeface="Calistoga"/>
                <a:sym typeface="Calistoga"/>
              </a:rPr>
              <a:t> PHÙ HỢP VỚI MỤC ĐÍCH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8797435" y="5472589"/>
            <a:ext cx="9490565" cy="4814411"/>
          </a:xfrm>
          <a:custGeom>
            <a:avLst/>
            <a:gdLst/>
            <a:ahLst/>
            <a:cxnLst/>
            <a:rect r="r" b="b" t="t" l="l"/>
            <a:pathLst>
              <a:path h="4814411" w="9490565">
                <a:moveTo>
                  <a:pt x="0" y="0"/>
                </a:moveTo>
                <a:lnTo>
                  <a:pt x="9490565" y="0"/>
                </a:lnTo>
                <a:lnTo>
                  <a:pt x="9490565" y="4814411"/>
                </a:lnTo>
                <a:lnTo>
                  <a:pt x="0" y="4814411"/>
                </a:lnTo>
                <a:lnTo>
                  <a:pt x="0" y="0"/>
                </a:lnTo>
                <a:close/>
              </a:path>
            </a:pathLst>
          </a:custGeom>
          <a:blipFill>
            <a:blip r:embed="rId2"/>
            <a:stretch>
              <a:fillRect l="-6882" t="0" r="-13899" b="0"/>
            </a:stretch>
          </a:blipFill>
        </p:spPr>
      </p:sp>
      <p:sp>
        <p:nvSpPr>
          <p:cNvPr name="Freeform 3" id="3"/>
          <p:cNvSpPr/>
          <p:nvPr/>
        </p:nvSpPr>
        <p:spPr>
          <a:xfrm flipH="false" flipV="false" rot="0">
            <a:off x="8797435" y="-451328"/>
            <a:ext cx="9490565" cy="5923917"/>
          </a:xfrm>
          <a:custGeom>
            <a:avLst/>
            <a:gdLst/>
            <a:ahLst/>
            <a:cxnLst/>
            <a:rect r="r" b="b" t="t" l="l"/>
            <a:pathLst>
              <a:path h="5923917" w="9490565">
                <a:moveTo>
                  <a:pt x="0" y="0"/>
                </a:moveTo>
                <a:lnTo>
                  <a:pt x="9490565" y="0"/>
                </a:lnTo>
                <a:lnTo>
                  <a:pt x="9490565" y="5923917"/>
                </a:lnTo>
                <a:lnTo>
                  <a:pt x="0" y="5923917"/>
                </a:lnTo>
                <a:lnTo>
                  <a:pt x="0" y="0"/>
                </a:lnTo>
                <a:close/>
              </a:path>
            </a:pathLst>
          </a:custGeom>
          <a:blipFill>
            <a:blip r:embed="rId3"/>
            <a:stretch>
              <a:fillRect l="0" t="0" r="0" b="0"/>
            </a:stretch>
          </a:blipFill>
        </p:spPr>
      </p:sp>
      <p:sp>
        <p:nvSpPr>
          <p:cNvPr name="TextBox 4" id="4"/>
          <p:cNvSpPr txBox="true"/>
          <p:nvPr/>
        </p:nvSpPr>
        <p:spPr>
          <a:xfrm rot="0">
            <a:off x="1028700" y="4881718"/>
            <a:ext cx="7707511" cy="2867660"/>
          </a:xfrm>
          <a:prstGeom prst="rect">
            <a:avLst/>
          </a:prstGeom>
        </p:spPr>
        <p:txBody>
          <a:bodyPr anchor="t" rtlCol="false" tIns="0" lIns="0" bIns="0" rIns="0">
            <a:spAutoFit/>
          </a:bodyPr>
          <a:lstStyle/>
          <a:p>
            <a:pPr algn="l" marL="885191" indent="-442595" lvl="1">
              <a:lnSpc>
                <a:spcPts val="5740"/>
              </a:lnSpc>
              <a:spcBef>
                <a:spcPct val="0"/>
              </a:spcBef>
              <a:buFont typeface="Arial"/>
              <a:buChar char="•"/>
            </a:pPr>
            <a:r>
              <a:rPr lang="en-US" sz="4100">
                <a:solidFill>
                  <a:srgbClr val="FFFFFF"/>
                </a:solidFill>
                <a:latin typeface="Livvic"/>
                <a:ea typeface="Livvic"/>
                <a:cs typeface="Livvic"/>
                <a:sym typeface="Livvic"/>
              </a:rPr>
              <a:t>Nội dung được trình bày ngắn gọn, dễ nắm bắt và truyền đạt thông điệp rõ ràng.</a:t>
            </a:r>
          </a:p>
        </p:txBody>
      </p:sp>
      <p:sp>
        <p:nvSpPr>
          <p:cNvPr name="TextBox 5" id="5"/>
          <p:cNvSpPr txBox="true"/>
          <p:nvPr/>
        </p:nvSpPr>
        <p:spPr>
          <a:xfrm rot="0">
            <a:off x="1028700" y="1956597"/>
            <a:ext cx="7707511" cy="2088516"/>
          </a:xfrm>
          <a:prstGeom prst="rect">
            <a:avLst/>
          </a:prstGeom>
        </p:spPr>
        <p:txBody>
          <a:bodyPr anchor="t" rtlCol="false" tIns="0" lIns="0" bIns="0" rIns="0">
            <a:spAutoFit/>
          </a:bodyPr>
          <a:lstStyle/>
          <a:p>
            <a:pPr algn="ctr">
              <a:lnSpc>
                <a:spcPts val="8080"/>
              </a:lnSpc>
            </a:pPr>
            <a:r>
              <a:rPr lang="en-US" sz="8000">
                <a:solidFill>
                  <a:srgbClr val="FFFFFF"/>
                </a:solidFill>
                <a:latin typeface="Calistoga"/>
                <a:ea typeface="Calistoga"/>
                <a:cs typeface="Calistoga"/>
                <a:sym typeface="Calistoga"/>
              </a:rPr>
              <a:t>RÕ RÀNG VÀ DỄ HIỂU: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70240" t="0" r="-70240" b="0"/>
              </a:stretch>
            </a:blipFill>
          </p:spPr>
        </p:sp>
      </p:grpSp>
      <p:sp>
        <p:nvSpPr>
          <p:cNvPr name="TextBox 4" id="4"/>
          <p:cNvSpPr txBox="true"/>
          <p:nvPr/>
        </p:nvSpPr>
        <p:spPr>
          <a:xfrm rot="0">
            <a:off x="1028700" y="3175126"/>
            <a:ext cx="7623017" cy="3406139"/>
          </a:xfrm>
          <a:prstGeom prst="rect">
            <a:avLst/>
          </a:prstGeom>
        </p:spPr>
        <p:txBody>
          <a:bodyPr anchor="t" rtlCol="false" tIns="0" lIns="0" bIns="0" rIns="0">
            <a:spAutoFit/>
          </a:bodyPr>
          <a:lstStyle/>
          <a:p>
            <a:pPr algn="l" marL="842016" indent="-421008" lvl="1">
              <a:lnSpc>
                <a:spcPts val="5460"/>
              </a:lnSpc>
              <a:spcBef>
                <a:spcPct val="0"/>
              </a:spcBef>
              <a:buFont typeface="Arial"/>
              <a:buChar char="•"/>
            </a:pPr>
            <a:r>
              <a:rPr lang="en-US" sz="3900">
                <a:solidFill>
                  <a:srgbClr val="FFFFFF"/>
                </a:solidFill>
                <a:latin typeface="Livvic"/>
                <a:ea typeface="Livvic"/>
                <a:cs typeface="Livvic"/>
                <a:sym typeface="Livvic"/>
              </a:rPr>
              <a:t>Đảm bảo được sự liên kết giữa các biểu đồ và làm rõ mối quan hệ giữa chúng, để có thể thể hiện rõ được và trực quan dữ liệu cho người xem</a:t>
            </a:r>
          </a:p>
        </p:txBody>
      </p:sp>
      <p:sp>
        <p:nvSpPr>
          <p:cNvPr name="TextBox 5" id="5"/>
          <p:cNvSpPr txBox="true"/>
          <p:nvPr/>
        </p:nvSpPr>
        <p:spPr>
          <a:xfrm rot="0">
            <a:off x="1028700" y="721137"/>
            <a:ext cx="7623017" cy="2088516"/>
          </a:xfrm>
          <a:prstGeom prst="rect">
            <a:avLst/>
          </a:prstGeom>
        </p:spPr>
        <p:txBody>
          <a:bodyPr anchor="t" rtlCol="false" tIns="0" lIns="0" bIns="0" rIns="0">
            <a:spAutoFit/>
          </a:bodyPr>
          <a:lstStyle/>
          <a:p>
            <a:pPr algn="ctr">
              <a:lnSpc>
                <a:spcPts val="8080"/>
              </a:lnSpc>
            </a:pPr>
            <a:r>
              <a:rPr lang="en-US" sz="8000">
                <a:solidFill>
                  <a:srgbClr val="FFFFFF"/>
                </a:solidFill>
                <a:latin typeface="Calistoga"/>
                <a:ea typeface="Calistoga"/>
                <a:cs typeface="Calistoga"/>
                <a:sym typeface="Calistoga"/>
              </a:rPr>
              <a:t>SỰ TÍCH HỢP VÀ LIÊN KẾT: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1317" t="0" r="-61317" b="0"/>
              </a:stretch>
            </a:blipFill>
          </p:spPr>
        </p:sp>
      </p:grpSp>
      <p:sp>
        <p:nvSpPr>
          <p:cNvPr name="TextBox 4" id="4"/>
          <p:cNvSpPr txBox="true"/>
          <p:nvPr/>
        </p:nvSpPr>
        <p:spPr>
          <a:xfrm rot="0">
            <a:off x="1028700" y="5057775"/>
            <a:ext cx="7623017" cy="2098674"/>
          </a:xfrm>
          <a:prstGeom prst="rect">
            <a:avLst/>
          </a:prstGeom>
        </p:spPr>
        <p:txBody>
          <a:bodyPr anchor="t" rtlCol="false" tIns="0" lIns="0" bIns="0" rIns="0">
            <a:spAutoFit/>
          </a:bodyPr>
          <a:lstStyle/>
          <a:p>
            <a:pPr algn="l" marL="863606" indent="-431803" lvl="1">
              <a:lnSpc>
                <a:spcPts val="5600"/>
              </a:lnSpc>
              <a:spcBef>
                <a:spcPct val="0"/>
              </a:spcBef>
              <a:buFont typeface="Arial"/>
              <a:buChar char="•"/>
            </a:pPr>
            <a:r>
              <a:rPr lang="en-US" sz="4000">
                <a:solidFill>
                  <a:srgbClr val="093362"/>
                </a:solidFill>
                <a:latin typeface="Livvic"/>
                <a:ea typeface="Livvic"/>
                <a:cs typeface="Livvic"/>
                <a:sym typeface="Livvic"/>
              </a:rPr>
              <a:t>Cung cấp khả năng tương tác hợp lý và điều hướng dễ sử dụng dễ dàng</a:t>
            </a:r>
          </a:p>
        </p:txBody>
      </p:sp>
      <p:sp>
        <p:nvSpPr>
          <p:cNvPr name="TextBox 5" id="5"/>
          <p:cNvSpPr txBox="true"/>
          <p:nvPr/>
        </p:nvSpPr>
        <p:spPr>
          <a:xfrm rot="0">
            <a:off x="1028700" y="1654605"/>
            <a:ext cx="7623017" cy="2088516"/>
          </a:xfrm>
          <a:prstGeom prst="rect">
            <a:avLst/>
          </a:prstGeom>
        </p:spPr>
        <p:txBody>
          <a:bodyPr anchor="t" rtlCol="false" tIns="0" lIns="0" bIns="0" rIns="0">
            <a:spAutoFit/>
          </a:bodyPr>
          <a:lstStyle/>
          <a:p>
            <a:pPr algn="ctr">
              <a:lnSpc>
                <a:spcPts val="8080"/>
              </a:lnSpc>
            </a:pPr>
            <a:r>
              <a:rPr lang="en-US" sz="8000">
                <a:solidFill>
                  <a:srgbClr val="093362"/>
                </a:solidFill>
                <a:latin typeface="Calistoga"/>
                <a:ea typeface="Calistoga"/>
                <a:cs typeface="Calistoga"/>
                <a:sym typeface="Calistoga"/>
              </a:rPr>
              <a:t>TƯƠNG TÁC VÀ ĐIỀU HƯỚNG: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8651717" y="0"/>
            <a:ext cx="9636283" cy="10523813"/>
          </a:xfrm>
          <a:custGeom>
            <a:avLst/>
            <a:gdLst/>
            <a:ahLst/>
            <a:cxnLst/>
            <a:rect r="r" b="b" t="t" l="l"/>
            <a:pathLst>
              <a:path h="10523813" w="9636283">
                <a:moveTo>
                  <a:pt x="0" y="0"/>
                </a:moveTo>
                <a:lnTo>
                  <a:pt x="9636283" y="0"/>
                </a:lnTo>
                <a:lnTo>
                  <a:pt x="9636283" y="10523813"/>
                </a:lnTo>
                <a:lnTo>
                  <a:pt x="0" y="10523813"/>
                </a:lnTo>
                <a:lnTo>
                  <a:pt x="0" y="0"/>
                </a:lnTo>
                <a:close/>
              </a:path>
            </a:pathLst>
          </a:custGeom>
          <a:blipFill>
            <a:blip r:embed="rId2"/>
            <a:stretch>
              <a:fillRect l="-24303" t="0" r="-35418" b="0"/>
            </a:stretch>
          </a:blipFill>
        </p:spPr>
      </p:sp>
      <p:sp>
        <p:nvSpPr>
          <p:cNvPr name="TextBox 3" id="3"/>
          <p:cNvSpPr txBox="true"/>
          <p:nvPr/>
        </p:nvSpPr>
        <p:spPr>
          <a:xfrm rot="0">
            <a:off x="1028700" y="3246881"/>
            <a:ext cx="7623017" cy="2262504"/>
          </a:xfrm>
          <a:prstGeom prst="rect">
            <a:avLst/>
          </a:prstGeom>
        </p:spPr>
        <p:txBody>
          <a:bodyPr anchor="t" rtlCol="false" tIns="0" lIns="0" bIns="0" rIns="0">
            <a:spAutoFit/>
          </a:bodyPr>
          <a:lstStyle/>
          <a:p>
            <a:pPr algn="l" marL="928374" indent="-464187" lvl="1">
              <a:lnSpc>
                <a:spcPts val="6020"/>
              </a:lnSpc>
              <a:spcBef>
                <a:spcPct val="0"/>
              </a:spcBef>
              <a:buFont typeface="Arial"/>
              <a:buChar char="•"/>
            </a:pPr>
            <a:r>
              <a:rPr lang="en-US" sz="4300">
                <a:solidFill>
                  <a:srgbClr val="FFFFFF"/>
                </a:solidFill>
                <a:latin typeface="Livvic"/>
                <a:ea typeface="Livvic"/>
                <a:cs typeface="Livvic"/>
                <a:sym typeface="Livvic"/>
              </a:rPr>
              <a:t>Sử dụng màu sắc và đồ họa thu hút, tránh gây rối mắt.</a:t>
            </a:r>
          </a:p>
        </p:txBody>
      </p:sp>
      <p:sp>
        <p:nvSpPr>
          <p:cNvPr name="TextBox 4" id="4"/>
          <p:cNvSpPr txBox="true"/>
          <p:nvPr/>
        </p:nvSpPr>
        <p:spPr>
          <a:xfrm rot="0">
            <a:off x="1028700" y="620277"/>
            <a:ext cx="7623017" cy="2088516"/>
          </a:xfrm>
          <a:prstGeom prst="rect">
            <a:avLst/>
          </a:prstGeom>
        </p:spPr>
        <p:txBody>
          <a:bodyPr anchor="t" rtlCol="false" tIns="0" lIns="0" bIns="0" rIns="0">
            <a:spAutoFit/>
          </a:bodyPr>
          <a:lstStyle/>
          <a:p>
            <a:pPr algn="ctr">
              <a:lnSpc>
                <a:spcPts val="8080"/>
              </a:lnSpc>
            </a:pPr>
            <a:r>
              <a:rPr lang="en-US" sz="8000">
                <a:solidFill>
                  <a:srgbClr val="FFFFFF"/>
                </a:solidFill>
                <a:latin typeface="Calistoga"/>
                <a:ea typeface="Calistoga"/>
                <a:cs typeface="Calistoga"/>
                <a:sym typeface="Calistoga"/>
              </a:rPr>
              <a:t> THIẾT KẾ HẤP DẪN: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1731" t="0" r="-61731" b="0"/>
              </a:stretch>
            </a:blipFill>
          </p:spPr>
        </p:sp>
      </p:grpSp>
      <p:sp>
        <p:nvSpPr>
          <p:cNvPr name="TextBox 4" id="4"/>
          <p:cNvSpPr txBox="true"/>
          <p:nvPr/>
        </p:nvSpPr>
        <p:spPr>
          <a:xfrm rot="0">
            <a:off x="1028700" y="3849898"/>
            <a:ext cx="7623017" cy="2198369"/>
          </a:xfrm>
          <a:prstGeom prst="rect">
            <a:avLst/>
          </a:prstGeom>
        </p:spPr>
        <p:txBody>
          <a:bodyPr anchor="t" rtlCol="false" tIns="0" lIns="0" bIns="0" rIns="0">
            <a:spAutoFit/>
          </a:bodyPr>
          <a:lstStyle/>
          <a:p>
            <a:pPr algn="l" marL="906785" indent="-453392" lvl="1">
              <a:lnSpc>
                <a:spcPts val="5880"/>
              </a:lnSpc>
              <a:spcBef>
                <a:spcPct val="0"/>
              </a:spcBef>
              <a:buFont typeface="Arial"/>
              <a:buChar char="•"/>
            </a:pPr>
            <a:r>
              <a:rPr lang="en-US" sz="4200">
                <a:solidFill>
                  <a:srgbClr val="093362"/>
                </a:solidFill>
                <a:latin typeface="Livvic"/>
                <a:ea typeface="Livvic"/>
                <a:cs typeface="Livvic"/>
                <a:sym typeface="Livvic"/>
              </a:rPr>
              <a:t>Thể hiện xu hướng, mối quan hệ giữa các biến, và kết luận rõ ràng.</a:t>
            </a:r>
          </a:p>
        </p:txBody>
      </p:sp>
      <p:sp>
        <p:nvSpPr>
          <p:cNvPr name="TextBox 5" id="5"/>
          <p:cNvSpPr txBox="true"/>
          <p:nvPr/>
        </p:nvSpPr>
        <p:spPr>
          <a:xfrm rot="0">
            <a:off x="1028700" y="1409807"/>
            <a:ext cx="7623017" cy="2088516"/>
          </a:xfrm>
          <a:prstGeom prst="rect">
            <a:avLst/>
          </a:prstGeom>
        </p:spPr>
        <p:txBody>
          <a:bodyPr anchor="t" rtlCol="false" tIns="0" lIns="0" bIns="0" rIns="0">
            <a:spAutoFit/>
          </a:bodyPr>
          <a:lstStyle/>
          <a:p>
            <a:pPr algn="ctr">
              <a:lnSpc>
                <a:spcPts val="8080"/>
              </a:lnSpc>
            </a:pPr>
            <a:r>
              <a:rPr lang="en-US" sz="8000">
                <a:solidFill>
                  <a:srgbClr val="093362"/>
                </a:solidFill>
                <a:latin typeface="Calistoga"/>
                <a:ea typeface="Calistoga"/>
                <a:cs typeface="Calistoga"/>
                <a:sym typeface="Calistoga"/>
              </a:rPr>
              <a:t> PHÂN TÍCH DỮ LIỆU: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sp>
      </p:grpSp>
      <p:sp>
        <p:nvSpPr>
          <p:cNvPr name="TextBox 4" id="4"/>
          <p:cNvSpPr txBox="true"/>
          <p:nvPr/>
        </p:nvSpPr>
        <p:spPr>
          <a:xfrm rot="0">
            <a:off x="383714" y="4134844"/>
            <a:ext cx="9505715" cy="3207385"/>
          </a:xfrm>
          <a:prstGeom prst="rect">
            <a:avLst/>
          </a:prstGeom>
        </p:spPr>
        <p:txBody>
          <a:bodyPr anchor="t" rtlCol="false" tIns="0" lIns="0" bIns="0" rIns="0">
            <a:spAutoFit/>
          </a:bodyPr>
          <a:lstStyle/>
          <a:p>
            <a:pPr algn="l">
              <a:lnSpc>
                <a:spcPts val="6440"/>
              </a:lnSpc>
            </a:pPr>
            <a:r>
              <a:rPr lang="en-US" sz="4600">
                <a:solidFill>
                  <a:srgbClr val="093362"/>
                </a:solidFill>
                <a:latin typeface="Livvic"/>
                <a:ea typeface="Livvic"/>
                <a:cs typeface="Livvic"/>
                <a:sym typeface="Livvic"/>
              </a:rPr>
              <a:t>21120579 - Phạm Thị Kiều Trinh</a:t>
            </a:r>
          </a:p>
          <a:p>
            <a:pPr algn="l">
              <a:lnSpc>
                <a:spcPts val="6440"/>
              </a:lnSpc>
            </a:pPr>
            <a:r>
              <a:rPr lang="en-US" sz="4600">
                <a:solidFill>
                  <a:srgbClr val="093362"/>
                </a:solidFill>
                <a:latin typeface="Livvic"/>
                <a:ea typeface="Livvic"/>
                <a:cs typeface="Livvic"/>
                <a:sym typeface="Livvic"/>
              </a:rPr>
              <a:t>21120573 - Lê Phước Đoan Trang 21120582 - Đinh Hoàng Trung</a:t>
            </a:r>
          </a:p>
          <a:p>
            <a:pPr algn="l" marL="0" indent="0" lvl="1">
              <a:lnSpc>
                <a:spcPts val="6440"/>
              </a:lnSpc>
              <a:spcBef>
                <a:spcPct val="0"/>
              </a:spcBef>
            </a:pPr>
            <a:r>
              <a:rPr lang="en-US" sz="4600">
                <a:solidFill>
                  <a:srgbClr val="093362"/>
                </a:solidFill>
                <a:latin typeface="Livvic"/>
                <a:ea typeface="Livvic"/>
                <a:cs typeface="Livvic"/>
                <a:sym typeface="Livvic"/>
              </a:rPr>
              <a:t>21120568 - Lê Nguyễn Phương Thy</a:t>
            </a:r>
          </a:p>
        </p:txBody>
      </p:sp>
      <p:grpSp>
        <p:nvGrpSpPr>
          <p:cNvPr name="Group 5" id="5"/>
          <p:cNvGrpSpPr>
            <a:grpSpLocks noChangeAspect="true"/>
          </p:cNvGrpSpPr>
          <p:nvPr/>
        </p:nvGrpSpPr>
        <p:grpSpPr>
          <a:xfrm rot="0">
            <a:off x="9737029" y="-821941"/>
            <a:ext cx="8804453" cy="13206680"/>
            <a:chOff x="0" y="0"/>
            <a:chExt cx="6350000" cy="9525000"/>
          </a:xfrm>
        </p:grpSpPr>
        <p:sp>
          <p:nvSpPr>
            <p:cNvPr name="Freeform 6" id="6"/>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00" t="0" r="-62500" b="0"/>
              </a:stretch>
            </a:blipFill>
          </p:spPr>
        </p:sp>
      </p:grpSp>
      <p:sp>
        <p:nvSpPr>
          <p:cNvPr name="TextBox 7" id="7"/>
          <p:cNvSpPr txBox="true"/>
          <p:nvPr/>
        </p:nvSpPr>
        <p:spPr>
          <a:xfrm rot="0">
            <a:off x="2142042" y="1953661"/>
            <a:ext cx="5355789" cy="1269369"/>
          </a:xfrm>
          <a:prstGeom prst="rect">
            <a:avLst/>
          </a:prstGeom>
        </p:spPr>
        <p:txBody>
          <a:bodyPr anchor="t" rtlCol="false" tIns="0" lIns="0" bIns="0" rIns="0">
            <a:spAutoFit/>
          </a:bodyPr>
          <a:lstStyle/>
          <a:p>
            <a:pPr algn="ctr">
              <a:lnSpc>
                <a:spcPts val="10359"/>
              </a:lnSpc>
              <a:spcBef>
                <a:spcPct val="0"/>
              </a:spcBef>
            </a:pPr>
            <a:r>
              <a:rPr lang="en-US" sz="7399">
                <a:solidFill>
                  <a:srgbClr val="093362"/>
                </a:solidFill>
                <a:latin typeface="Paytone One"/>
                <a:ea typeface="Paytone One"/>
                <a:cs typeface="Paytone One"/>
                <a:sym typeface="Paytone One"/>
              </a:rPr>
              <a:t>Thành viên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766" t="-51357" r="-58588" b="-56996"/>
            </a:stretch>
          </a:blipFill>
        </p:spPr>
      </p:sp>
      <p:grpSp>
        <p:nvGrpSpPr>
          <p:cNvPr name="Group 3" id="3"/>
          <p:cNvGrpSpPr/>
          <p:nvPr/>
        </p:nvGrpSpPr>
        <p:grpSpPr>
          <a:xfrm rot="0">
            <a:off x="-457665" y="3230789"/>
            <a:ext cx="19203330" cy="4628115"/>
            <a:chOff x="0" y="0"/>
            <a:chExt cx="5057667" cy="1218928"/>
          </a:xfrm>
        </p:grpSpPr>
        <p:sp>
          <p:nvSpPr>
            <p:cNvPr name="Freeform 4" id="4"/>
            <p:cNvSpPr/>
            <p:nvPr/>
          </p:nvSpPr>
          <p:spPr>
            <a:xfrm flipH="false" flipV="false" rot="0">
              <a:off x="0" y="0"/>
              <a:ext cx="5057667" cy="1218928"/>
            </a:xfrm>
            <a:custGeom>
              <a:avLst/>
              <a:gdLst/>
              <a:ahLst/>
              <a:cxnLst/>
              <a:rect r="r" b="b" t="t" l="l"/>
              <a:pathLst>
                <a:path h="1218928" w="5057667">
                  <a:moveTo>
                    <a:pt x="0" y="0"/>
                  </a:moveTo>
                  <a:lnTo>
                    <a:pt x="5057667" y="0"/>
                  </a:lnTo>
                  <a:lnTo>
                    <a:pt x="5057667" y="1218928"/>
                  </a:lnTo>
                  <a:lnTo>
                    <a:pt x="0" y="1218928"/>
                  </a:lnTo>
                  <a:close/>
                </a:path>
              </a:pathLst>
            </a:custGeom>
            <a:solidFill>
              <a:srgbClr val="093362"/>
            </a:solidFill>
          </p:spPr>
        </p:sp>
        <p:sp>
          <p:nvSpPr>
            <p:cNvPr name="TextBox 5" id="5"/>
            <p:cNvSpPr txBox="true"/>
            <p:nvPr/>
          </p:nvSpPr>
          <p:spPr>
            <a:xfrm>
              <a:off x="0" y="-47625"/>
              <a:ext cx="5057667" cy="126655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857996" y="583524"/>
            <a:ext cx="9119952" cy="91199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336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120650" y="846178"/>
            <a:ext cx="8594644" cy="85946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8497037" y="1222581"/>
            <a:ext cx="7841869" cy="7841838"/>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2071" t="0" r="-22071" b="0"/>
              </a:stretch>
            </a:blipFill>
          </p:spPr>
        </p:sp>
      </p:grpSp>
      <p:sp>
        <p:nvSpPr>
          <p:cNvPr name="TextBox 14" id="14"/>
          <p:cNvSpPr txBox="true"/>
          <p:nvPr/>
        </p:nvSpPr>
        <p:spPr>
          <a:xfrm rot="0">
            <a:off x="1028700" y="3937507"/>
            <a:ext cx="6829296" cy="3471854"/>
          </a:xfrm>
          <a:prstGeom prst="rect">
            <a:avLst/>
          </a:prstGeom>
        </p:spPr>
        <p:txBody>
          <a:bodyPr anchor="t" rtlCol="false" tIns="0" lIns="0" bIns="0" rIns="0">
            <a:spAutoFit/>
          </a:bodyPr>
          <a:lstStyle/>
          <a:p>
            <a:pPr algn="ctr">
              <a:lnSpc>
                <a:spcPts val="13126"/>
              </a:lnSpc>
            </a:pPr>
            <a:r>
              <a:rPr lang="en-US" sz="13532">
                <a:solidFill>
                  <a:srgbClr val="FFFFFF"/>
                </a:solidFill>
                <a:latin typeface="Bobby Jones"/>
                <a:ea typeface="Bobby Jones"/>
                <a:cs typeface="Bobby Jones"/>
                <a:sym typeface="Bobby Jones"/>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10121586" y="-360206"/>
            <a:ext cx="8976059" cy="11007412"/>
            <a:chOff x="0" y="0"/>
            <a:chExt cx="2364065" cy="2899072"/>
          </a:xfrm>
        </p:grpSpPr>
        <p:sp>
          <p:nvSpPr>
            <p:cNvPr name="Freeform 3" id="3"/>
            <p:cNvSpPr/>
            <p:nvPr/>
          </p:nvSpPr>
          <p:spPr>
            <a:xfrm flipH="false" flipV="false" rot="0">
              <a:off x="0" y="0"/>
              <a:ext cx="2364065" cy="2899072"/>
            </a:xfrm>
            <a:custGeom>
              <a:avLst/>
              <a:gdLst/>
              <a:ahLst/>
              <a:cxnLst/>
              <a:rect r="r" b="b" t="t" l="l"/>
              <a:pathLst>
                <a:path h="2899072" w="2364065">
                  <a:moveTo>
                    <a:pt x="0" y="0"/>
                  </a:moveTo>
                  <a:lnTo>
                    <a:pt x="2364065" y="0"/>
                  </a:lnTo>
                  <a:lnTo>
                    <a:pt x="2364065" y="2899072"/>
                  </a:lnTo>
                  <a:lnTo>
                    <a:pt x="0" y="2899072"/>
                  </a:lnTo>
                  <a:close/>
                </a:path>
              </a:pathLst>
            </a:custGeom>
            <a:solidFill>
              <a:srgbClr val="FFFFFF"/>
            </a:solidFill>
          </p:spPr>
        </p:sp>
        <p:sp>
          <p:nvSpPr>
            <p:cNvPr name="TextBox 4" id="4"/>
            <p:cNvSpPr txBox="true"/>
            <p:nvPr/>
          </p:nvSpPr>
          <p:spPr>
            <a:xfrm>
              <a:off x="0" y="-47625"/>
              <a:ext cx="2364065" cy="294669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0" y="971550"/>
            <a:ext cx="9532208" cy="9269729"/>
          </a:xfrm>
          <a:prstGeom prst="rect">
            <a:avLst/>
          </a:prstGeom>
        </p:spPr>
        <p:txBody>
          <a:bodyPr anchor="t" rtlCol="false" tIns="0" lIns="0" bIns="0" rIns="0">
            <a:spAutoFit/>
          </a:bodyPr>
          <a:lstStyle/>
          <a:p>
            <a:pPr algn="just" marL="712478" indent="-356239" lvl="1">
              <a:lnSpc>
                <a:spcPts val="4620"/>
              </a:lnSpc>
              <a:buFont typeface="Arial"/>
              <a:buChar char="•"/>
            </a:pPr>
            <a:r>
              <a:rPr lang="en-US" sz="3300">
                <a:solidFill>
                  <a:srgbClr val="FFFFFF"/>
                </a:solidFill>
                <a:latin typeface="Livvic"/>
                <a:ea typeface="Livvic"/>
                <a:cs typeface="Livvic"/>
                <a:sym typeface="Livvic"/>
              </a:rPr>
              <a:t>Đặc điểm chung: Việt Nam có khí hậu nhiệt đới gió mùa, với nhiệt độ trung bình hàng năm từ 22°C đến 27°C.</a:t>
            </a:r>
          </a:p>
          <a:p>
            <a:pPr algn="just" marL="712478" indent="-356239" lvl="1">
              <a:lnSpc>
                <a:spcPts val="4620"/>
              </a:lnSpc>
              <a:buFont typeface="Arial"/>
              <a:buChar char="•"/>
            </a:pPr>
            <a:r>
              <a:rPr lang="en-US" sz="3300">
                <a:solidFill>
                  <a:srgbClr val="FFFFFF"/>
                </a:solidFill>
                <a:latin typeface="Livvic"/>
                <a:ea typeface="Livvic"/>
                <a:cs typeface="Livvic"/>
                <a:sym typeface="Livvic"/>
              </a:rPr>
              <a:t>Phân vùng khí hậu:</a:t>
            </a:r>
          </a:p>
          <a:p>
            <a:pPr algn="just" marL="1424956" indent="-474985" lvl="2">
              <a:lnSpc>
                <a:spcPts val="4620"/>
              </a:lnSpc>
              <a:buFont typeface="Arial"/>
              <a:buChar char="⚬"/>
            </a:pPr>
            <a:r>
              <a:rPr lang="en-US" sz="3300">
                <a:solidFill>
                  <a:srgbClr val="FFFFFF"/>
                </a:solidFill>
                <a:latin typeface="Livvic"/>
                <a:ea typeface="Livvic"/>
                <a:cs typeface="Livvic"/>
                <a:sym typeface="Livvic"/>
              </a:rPr>
              <a:t>Miền Bắc: Khí hậu cận nhiệt đới ẩm, có 4 mùa rõ rệt (xuân, hạ, thu, đông).</a:t>
            </a:r>
          </a:p>
          <a:p>
            <a:pPr algn="just" marL="1424956" indent="-474985" lvl="2">
              <a:lnSpc>
                <a:spcPts val="4620"/>
              </a:lnSpc>
              <a:buFont typeface="Arial"/>
              <a:buChar char="⚬"/>
            </a:pPr>
            <a:r>
              <a:rPr lang="en-US" sz="3300">
                <a:solidFill>
                  <a:srgbClr val="FFFFFF"/>
                </a:solidFill>
                <a:latin typeface="Livvic"/>
                <a:ea typeface="Livvic"/>
                <a:cs typeface="Livvic"/>
                <a:sym typeface="Livvic"/>
              </a:rPr>
              <a:t>Miền Trung: Chịu ảnh hưởng của dãy Trường Sơn, thường có mưa lớn và bão vào mùa thu.</a:t>
            </a:r>
          </a:p>
          <a:p>
            <a:pPr algn="just" marL="1424956" indent="-474985" lvl="2">
              <a:lnSpc>
                <a:spcPts val="4620"/>
              </a:lnSpc>
              <a:buFont typeface="Arial"/>
              <a:buChar char="⚬"/>
            </a:pPr>
            <a:r>
              <a:rPr lang="en-US" sz="3300">
                <a:solidFill>
                  <a:srgbClr val="FFFFFF"/>
                </a:solidFill>
                <a:latin typeface="Livvic"/>
                <a:ea typeface="Livvic"/>
                <a:cs typeface="Livvic"/>
                <a:sym typeface="Livvic"/>
              </a:rPr>
              <a:t>Miền Nam: Khí hậu nhiệt đới gió mùa, chỉ có 2 mùa chính (mùa mưa và mùa khô).</a:t>
            </a:r>
          </a:p>
          <a:p>
            <a:pPr algn="just" marL="712478" indent="-356239" lvl="1">
              <a:lnSpc>
                <a:spcPts val="4620"/>
              </a:lnSpc>
              <a:buFont typeface="Arial"/>
              <a:buChar char="•"/>
            </a:pPr>
            <a:r>
              <a:rPr lang="en-US" sz="3300">
                <a:solidFill>
                  <a:srgbClr val="FFFFFF"/>
                </a:solidFill>
                <a:latin typeface="Livvic"/>
                <a:ea typeface="Livvic"/>
                <a:cs typeface="Livvic"/>
                <a:sym typeface="Livvic"/>
              </a:rPr>
              <a:t>Hiện tượng thời tiết cực đoan: Bão, lũ lụt, hạn hán </a:t>
            </a:r>
          </a:p>
          <a:p>
            <a:pPr algn="just">
              <a:lnSpc>
                <a:spcPts val="4620"/>
              </a:lnSpc>
            </a:pPr>
            <a:r>
              <a:rPr lang="en-US" sz="3300">
                <a:solidFill>
                  <a:srgbClr val="FFFFFF"/>
                </a:solidFill>
                <a:latin typeface="Livvic"/>
                <a:ea typeface="Livvic"/>
                <a:cs typeface="Livvic"/>
                <a:sym typeface="Livvic"/>
              </a:rPr>
              <a:t>    =&gt; </a:t>
            </a:r>
            <a:r>
              <a:rPr lang="en-US" sz="3300">
                <a:solidFill>
                  <a:srgbClr val="FFFFFF"/>
                </a:solidFill>
                <a:latin typeface="Livvic"/>
                <a:ea typeface="Livvic"/>
                <a:cs typeface="Livvic"/>
                <a:sym typeface="Livvic"/>
              </a:rPr>
              <a:t> xảy ra thường xuyên, đặc biệt ở khu vực ven biển và miền Trung.</a:t>
            </a:r>
          </a:p>
          <a:p>
            <a:pPr algn="just">
              <a:lnSpc>
                <a:spcPts val="4620"/>
              </a:lnSpc>
            </a:pPr>
          </a:p>
        </p:txBody>
      </p:sp>
      <p:sp>
        <p:nvSpPr>
          <p:cNvPr name="TextBox 6" id="6"/>
          <p:cNvSpPr txBox="true"/>
          <p:nvPr/>
        </p:nvSpPr>
        <p:spPr>
          <a:xfrm rot="0">
            <a:off x="0" y="295861"/>
            <a:ext cx="9681177" cy="570402"/>
          </a:xfrm>
          <a:prstGeom prst="rect">
            <a:avLst/>
          </a:prstGeom>
        </p:spPr>
        <p:txBody>
          <a:bodyPr anchor="t" rtlCol="false" tIns="0" lIns="0" bIns="0" rIns="0">
            <a:spAutoFit/>
          </a:bodyPr>
          <a:lstStyle/>
          <a:p>
            <a:pPr algn="ctr">
              <a:lnSpc>
                <a:spcPts val="4339"/>
              </a:lnSpc>
            </a:pPr>
            <a:r>
              <a:rPr lang="en-US" sz="4296">
                <a:solidFill>
                  <a:srgbClr val="FFFFFF"/>
                </a:solidFill>
                <a:latin typeface="Paytone One"/>
                <a:ea typeface="Paytone One"/>
                <a:cs typeface="Paytone One"/>
                <a:sym typeface="Paytone One"/>
              </a:rPr>
              <a:t>THỜI TIẾT VÀ KHÍ HẬU Ở VIỆT NAM</a:t>
            </a:r>
          </a:p>
        </p:txBody>
      </p:sp>
      <p:grpSp>
        <p:nvGrpSpPr>
          <p:cNvPr name="Group 7" id="7"/>
          <p:cNvGrpSpPr>
            <a:grpSpLocks noChangeAspect="true"/>
          </p:cNvGrpSpPr>
          <p:nvPr/>
        </p:nvGrpSpPr>
        <p:grpSpPr>
          <a:xfrm rot="0">
            <a:off x="9737029" y="-821941"/>
            <a:ext cx="8804453" cy="13206680"/>
            <a:chOff x="0" y="0"/>
            <a:chExt cx="6350000" cy="9525000"/>
          </a:xfrm>
        </p:grpSpPr>
        <p:sp>
          <p:nvSpPr>
            <p:cNvPr name="Freeform 8" id="8"/>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359" t="0" r="-62359"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64579"/>
        </a:solidFill>
      </p:bgPr>
    </p:bg>
    <p:spTree>
      <p:nvGrpSpPr>
        <p:cNvPr id="1" name=""/>
        <p:cNvGrpSpPr/>
        <p:nvPr/>
      </p:nvGrpSpPr>
      <p:grpSpPr>
        <a:xfrm>
          <a:off x="0" y="0"/>
          <a:ext cx="0" cy="0"/>
          <a:chOff x="0" y="0"/>
          <a:chExt cx="0" cy="0"/>
        </a:xfrm>
      </p:grpSpPr>
      <p:sp>
        <p:nvSpPr>
          <p:cNvPr name="Freeform 2" id="2"/>
          <p:cNvSpPr/>
          <p:nvPr/>
        </p:nvSpPr>
        <p:spPr>
          <a:xfrm flipH="false" flipV="false" rot="0">
            <a:off x="2455572" y="2212534"/>
            <a:ext cx="14211970" cy="6227891"/>
          </a:xfrm>
          <a:custGeom>
            <a:avLst/>
            <a:gdLst/>
            <a:ahLst/>
            <a:cxnLst/>
            <a:rect r="r" b="b" t="t" l="l"/>
            <a:pathLst>
              <a:path h="6227891" w="14211970">
                <a:moveTo>
                  <a:pt x="0" y="0"/>
                </a:moveTo>
                <a:lnTo>
                  <a:pt x="14211970" y="0"/>
                </a:lnTo>
                <a:lnTo>
                  <a:pt x="14211970" y="6227891"/>
                </a:lnTo>
                <a:lnTo>
                  <a:pt x="0" y="6227891"/>
                </a:lnTo>
                <a:lnTo>
                  <a:pt x="0" y="0"/>
                </a:lnTo>
                <a:close/>
              </a:path>
            </a:pathLst>
          </a:custGeom>
          <a:blipFill>
            <a:blip r:embed="rId2"/>
            <a:stretch>
              <a:fillRect l="0" t="0" r="0" b="0"/>
            </a:stretch>
          </a:blipFill>
        </p:spPr>
      </p:sp>
      <p:sp>
        <p:nvSpPr>
          <p:cNvPr name="TextBox 3" id="3"/>
          <p:cNvSpPr txBox="true"/>
          <p:nvPr/>
        </p:nvSpPr>
        <p:spPr>
          <a:xfrm rot="0">
            <a:off x="6872764" y="549909"/>
            <a:ext cx="5494337" cy="1368432"/>
          </a:xfrm>
          <a:prstGeom prst="rect">
            <a:avLst/>
          </a:prstGeom>
        </p:spPr>
        <p:txBody>
          <a:bodyPr anchor="t" rtlCol="false" tIns="0" lIns="0" bIns="0" rIns="0">
            <a:spAutoFit/>
          </a:bodyPr>
          <a:lstStyle/>
          <a:p>
            <a:pPr algn="ctr">
              <a:lnSpc>
                <a:spcPts val="11199"/>
              </a:lnSpc>
              <a:spcBef>
                <a:spcPct val="0"/>
              </a:spcBef>
            </a:pPr>
            <a:r>
              <a:rPr lang="en-US" sz="7999">
                <a:solidFill>
                  <a:srgbClr val="FFFFFF"/>
                </a:solidFill>
                <a:latin typeface="Calistoga"/>
                <a:ea typeface="Calistoga"/>
                <a:cs typeface="Calistoga"/>
                <a:sym typeface="Calistoga"/>
              </a:rPr>
              <a:t>Tập dữ liệu</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314438" y="385116"/>
            <a:ext cx="17659125" cy="9516767"/>
            <a:chOff x="0" y="0"/>
            <a:chExt cx="4650963" cy="2506474"/>
          </a:xfrm>
        </p:grpSpPr>
        <p:sp>
          <p:nvSpPr>
            <p:cNvPr name="Freeform 3" id="3"/>
            <p:cNvSpPr/>
            <p:nvPr/>
          </p:nvSpPr>
          <p:spPr>
            <a:xfrm flipH="false" flipV="false" rot="0">
              <a:off x="0" y="0"/>
              <a:ext cx="4650963" cy="2506474"/>
            </a:xfrm>
            <a:custGeom>
              <a:avLst/>
              <a:gdLst/>
              <a:ahLst/>
              <a:cxnLst/>
              <a:rect r="r" b="b" t="t" l="l"/>
              <a:pathLst>
                <a:path h="2506474" w="4650963">
                  <a:moveTo>
                    <a:pt x="0" y="0"/>
                  </a:moveTo>
                  <a:lnTo>
                    <a:pt x="4650963" y="0"/>
                  </a:lnTo>
                  <a:lnTo>
                    <a:pt x="4650963" y="2506474"/>
                  </a:lnTo>
                  <a:lnTo>
                    <a:pt x="0" y="2506474"/>
                  </a:lnTo>
                  <a:close/>
                </a:path>
              </a:pathLst>
            </a:custGeom>
            <a:solidFill>
              <a:srgbClr val="FFFFFF"/>
            </a:solidFill>
          </p:spPr>
        </p:sp>
        <p:sp>
          <p:nvSpPr>
            <p:cNvPr name="TextBox 4" id="4"/>
            <p:cNvSpPr txBox="true"/>
            <p:nvPr/>
          </p:nvSpPr>
          <p:spPr>
            <a:xfrm>
              <a:off x="0" y="-47625"/>
              <a:ext cx="4650963" cy="255409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74419" y="4252075"/>
            <a:ext cx="4975136" cy="4619502"/>
            <a:chOff x="0" y="0"/>
            <a:chExt cx="1404030" cy="1303667"/>
          </a:xfrm>
        </p:grpSpPr>
        <p:sp>
          <p:nvSpPr>
            <p:cNvPr name="Freeform 6" id="6"/>
            <p:cNvSpPr/>
            <p:nvPr/>
          </p:nvSpPr>
          <p:spPr>
            <a:xfrm flipH="false" flipV="false" rot="0">
              <a:off x="0" y="0"/>
              <a:ext cx="1404030" cy="1303667"/>
            </a:xfrm>
            <a:custGeom>
              <a:avLst/>
              <a:gdLst/>
              <a:ahLst/>
              <a:cxnLst/>
              <a:rect r="r" b="b" t="t" l="l"/>
              <a:pathLst>
                <a:path h="1303667" w="1404030">
                  <a:moveTo>
                    <a:pt x="38903" y="0"/>
                  </a:moveTo>
                  <a:lnTo>
                    <a:pt x="1365127" y="0"/>
                  </a:lnTo>
                  <a:cubicBezTo>
                    <a:pt x="1386613" y="0"/>
                    <a:pt x="1404030" y="17417"/>
                    <a:pt x="1404030" y="38903"/>
                  </a:cubicBezTo>
                  <a:lnTo>
                    <a:pt x="1404030" y="1264764"/>
                  </a:lnTo>
                  <a:cubicBezTo>
                    <a:pt x="1404030" y="1286249"/>
                    <a:pt x="1386613" y="1303667"/>
                    <a:pt x="1365127" y="1303667"/>
                  </a:cubicBezTo>
                  <a:lnTo>
                    <a:pt x="38903" y="1303667"/>
                  </a:lnTo>
                  <a:cubicBezTo>
                    <a:pt x="17417" y="1303667"/>
                    <a:pt x="0" y="1286249"/>
                    <a:pt x="0" y="1264764"/>
                  </a:cubicBezTo>
                  <a:lnTo>
                    <a:pt x="0" y="38903"/>
                  </a:lnTo>
                  <a:cubicBezTo>
                    <a:pt x="0" y="17417"/>
                    <a:pt x="17417" y="0"/>
                    <a:pt x="38903" y="0"/>
                  </a:cubicBezTo>
                  <a:close/>
                </a:path>
              </a:pathLst>
            </a:custGeom>
            <a:solidFill>
              <a:srgbClr val="093362"/>
            </a:solidFill>
            <a:ln cap="rnd">
              <a:noFill/>
              <a:prstDash val="solid"/>
              <a:round/>
            </a:ln>
          </p:spPr>
        </p:sp>
        <p:sp>
          <p:nvSpPr>
            <p:cNvPr name="TextBox 7" id="7"/>
            <p:cNvSpPr txBox="true"/>
            <p:nvPr/>
          </p:nvSpPr>
          <p:spPr>
            <a:xfrm>
              <a:off x="0" y="-47625"/>
              <a:ext cx="1404030" cy="13512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2318664" y="4252075"/>
            <a:ext cx="4940636" cy="4619502"/>
            <a:chOff x="0" y="0"/>
            <a:chExt cx="1394294" cy="1303667"/>
          </a:xfrm>
        </p:grpSpPr>
        <p:sp>
          <p:nvSpPr>
            <p:cNvPr name="Freeform 9" id="9"/>
            <p:cNvSpPr/>
            <p:nvPr/>
          </p:nvSpPr>
          <p:spPr>
            <a:xfrm flipH="false" flipV="false" rot="0">
              <a:off x="0" y="0"/>
              <a:ext cx="1394294" cy="1303667"/>
            </a:xfrm>
            <a:custGeom>
              <a:avLst/>
              <a:gdLst/>
              <a:ahLst/>
              <a:cxnLst/>
              <a:rect r="r" b="b" t="t" l="l"/>
              <a:pathLst>
                <a:path h="1303667" w="1394294">
                  <a:moveTo>
                    <a:pt x="39175" y="0"/>
                  </a:moveTo>
                  <a:lnTo>
                    <a:pt x="1355119" y="0"/>
                  </a:lnTo>
                  <a:cubicBezTo>
                    <a:pt x="1365509" y="0"/>
                    <a:pt x="1375473" y="4127"/>
                    <a:pt x="1382820" y="11474"/>
                  </a:cubicBezTo>
                  <a:cubicBezTo>
                    <a:pt x="1390167" y="18821"/>
                    <a:pt x="1394294" y="28785"/>
                    <a:pt x="1394294" y="39175"/>
                  </a:cubicBezTo>
                  <a:lnTo>
                    <a:pt x="1394294" y="1264492"/>
                  </a:lnTo>
                  <a:cubicBezTo>
                    <a:pt x="1394294" y="1286128"/>
                    <a:pt x="1376755" y="1303667"/>
                    <a:pt x="1355119" y="1303667"/>
                  </a:cubicBezTo>
                  <a:lnTo>
                    <a:pt x="39175" y="1303667"/>
                  </a:lnTo>
                  <a:cubicBezTo>
                    <a:pt x="28785" y="1303667"/>
                    <a:pt x="18821" y="1299539"/>
                    <a:pt x="11474" y="1292193"/>
                  </a:cubicBezTo>
                  <a:cubicBezTo>
                    <a:pt x="4127" y="1284846"/>
                    <a:pt x="0" y="1274882"/>
                    <a:pt x="0" y="1264492"/>
                  </a:cubicBezTo>
                  <a:lnTo>
                    <a:pt x="0" y="39175"/>
                  </a:lnTo>
                  <a:cubicBezTo>
                    <a:pt x="0" y="28785"/>
                    <a:pt x="4127" y="18821"/>
                    <a:pt x="11474" y="11474"/>
                  </a:cubicBezTo>
                  <a:cubicBezTo>
                    <a:pt x="18821" y="4127"/>
                    <a:pt x="28785" y="0"/>
                    <a:pt x="39175" y="0"/>
                  </a:cubicBezTo>
                  <a:close/>
                </a:path>
              </a:pathLst>
            </a:custGeom>
            <a:solidFill>
              <a:srgbClr val="093362"/>
            </a:solidFill>
            <a:ln cap="rnd">
              <a:noFill/>
              <a:prstDash val="solid"/>
              <a:round/>
            </a:ln>
          </p:spPr>
        </p:sp>
        <p:sp>
          <p:nvSpPr>
            <p:cNvPr name="TextBox 10" id="10"/>
            <p:cNvSpPr txBox="true"/>
            <p:nvPr/>
          </p:nvSpPr>
          <p:spPr>
            <a:xfrm>
              <a:off x="0" y="-47625"/>
              <a:ext cx="1394294" cy="13512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030175" y="4252075"/>
            <a:ext cx="4975136" cy="4619502"/>
            <a:chOff x="0" y="0"/>
            <a:chExt cx="1404030" cy="1303667"/>
          </a:xfrm>
        </p:grpSpPr>
        <p:sp>
          <p:nvSpPr>
            <p:cNvPr name="Freeform 12" id="12"/>
            <p:cNvSpPr/>
            <p:nvPr/>
          </p:nvSpPr>
          <p:spPr>
            <a:xfrm flipH="false" flipV="false" rot="0">
              <a:off x="0" y="0"/>
              <a:ext cx="1404030" cy="1303667"/>
            </a:xfrm>
            <a:custGeom>
              <a:avLst/>
              <a:gdLst/>
              <a:ahLst/>
              <a:cxnLst/>
              <a:rect r="r" b="b" t="t" l="l"/>
              <a:pathLst>
                <a:path h="1303667" w="1404030">
                  <a:moveTo>
                    <a:pt x="38903" y="0"/>
                  </a:moveTo>
                  <a:lnTo>
                    <a:pt x="1365127" y="0"/>
                  </a:lnTo>
                  <a:cubicBezTo>
                    <a:pt x="1386613" y="0"/>
                    <a:pt x="1404030" y="17417"/>
                    <a:pt x="1404030" y="38903"/>
                  </a:cubicBezTo>
                  <a:lnTo>
                    <a:pt x="1404030" y="1264764"/>
                  </a:lnTo>
                  <a:cubicBezTo>
                    <a:pt x="1404030" y="1286249"/>
                    <a:pt x="1386613" y="1303667"/>
                    <a:pt x="1365127" y="1303667"/>
                  </a:cubicBezTo>
                  <a:lnTo>
                    <a:pt x="38903" y="1303667"/>
                  </a:lnTo>
                  <a:cubicBezTo>
                    <a:pt x="17417" y="1303667"/>
                    <a:pt x="0" y="1286249"/>
                    <a:pt x="0" y="1264764"/>
                  </a:cubicBezTo>
                  <a:lnTo>
                    <a:pt x="0" y="38903"/>
                  </a:lnTo>
                  <a:cubicBezTo>
                    <a:pt x="0" y="17417"/>
                    <a:pt x="17417" y="0"/>
                    <a:pt x="38903" y="0"/>
                  </a:cubicBezTo>
                  <a:close/>
                </a:path>
              </a:pathLst>
            </a:custGeom>
            <a:solidFill>
              <a:srgbClr val="093362"/>
            </a:solidFill>
          </p:spPr>
        </p:sp>
        <p:sp>
          <p:nvSpPr>
            <p:cNvPr name="TextBox 13" id="13"/>
            <p:cNvSpPr txBox="true"/>
            <p:nvPr/>
          </p:nvSpPr>
          <p:spPr>
            <a:xfrm>
              <a:off x="0" y="-47625"/>
              <a:ext cx="1404030" cy="135129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131743" y="4669279"/>
            <a:ext cx="771999" cy="77199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6" id="16"/>
          <p:cNvGrpSpPr/>
          <p:nvPr/>
        </p:nvGrpSpPr>
        <p:grpSpPr>
          <a:xfrm rot="0">
            <a:off x="8777463" y="4669279"/>
            <a:ext cx="771999" cy="77199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8" id="18"/>
          <p:cNvGrpSpPr/>
          <p:nvPr/>
        </p:nvGrpSpPr>
        <p:grpSpPr>
          <a:xfrm rot="0">
            <a:off x="14421330" y="4669279"/>
            <a:ext cx="771999" cy="771999"/>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0" id="20"/>
          <p:cNvGrpSpPr/>
          <p:nvPr/>
        </p:nvGrpSpPr>
        <p:grpSpPr>
          <a:xfrm rot="0">
            <a:off x="-457665" y="1415424"/>
            <a:ext cx="19203330" cy="2210102"/>
            <a:chOff x="0" y="0"/>
            <a:chExt cx="5057667" cy="582085"/>
          </a:xfrm>
        </p:grpSpPr>
        <p:sp>
          <p:nvSpPr>
            <p:cNvPr name="Freeform 21" id="21"/>
            <p:cNvSpPr/>
            <p:nvPr/>
          </p:nvSpPr>
          <p:spPr>
            <a:xfrm flipH="false" flipV="false" rot="0">
              <a:off x="0" y="0"/>
              <a:ext cx="5057667" cy="582085"/>
            </a:xfrm>
            <a:custGeom>
              <a:avLst/>
              <a:gdLst/>
              <a:ahLst/>
              <a:cxnLst/>
              <a:rect r="r" b="b" t="t" l="l"/>
              <a:pathLst>
                <a:path h="582085" w="5057667">
                  <a:moveTo>
                    <a:pt x="0" y="0"/>
                  </a:moveTo>
                  <a:lnTo>
                    <a:pt x="5057667" y="0"/>
                  </a:lnTo>
                  <a:lnTo>
                    <a:pt x="5057667" y="582085"/>
                  </a:lnTo>
                  <a:lnTo>
                    <a:pt x="0" y="582085"/>
                  </a:lnTo>
                  <a:close/>
                </a:path>
              </a:pathLst>
            </a:custGeom>
            <a:solidFill>
              <a:srgbClr val="093362"/>
            </a:solidFill>
          </p:spPr>
        </p:sp>
        <p:sp>
          <p:nvSpPr>
            <p:cNvPr name="TextBox 22" id="22"/>
            <p:cNvSpPr txBox="true"/>
            <p:nvPr/>
          </p:nvSpPr>
          <p:spPr>
            <a:xfrm>
              <a:off x="0" y="-47625"/>
              <a:ext cx="5057667" cy="62971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312810" y="5644566"/>
            <a:ext cx="4428159" cy="3258819"/>
          </a:xfrm>
          <a:prstGeom prst="rect">
            <a:avLst/>
          </a:prstGeom>
        </p:spPr>
        <p:txBody>
          <a:bodyPr anchor="t" rtlCol="false" tIns="0" lIns="0" bIns="0" rIns="0">
            <a:spAutoFit/>
          </a:bodyPr>
          <a:lstStyle/>
          <a:p>
            <a:pPr algn="ctr">
              <a:lnSpc>
                <a:spcPts val="5180"/>
              </a:lnSpc>
            </a:pPr>
            <a:r>
              <a:rPr lang="en-US" sz="3700">
                <a:solidFill>
                  <a:srgbClr val="FFFFFF"/>
                </a:solidFill>
                <a:latin typeface="Livvic"/>
                <a:ea typeface="Livvic"/>
                <a:cs typeface="Livvic"/>
                <a:sym typeface="Livvic"/>
              </a:rPr>
              <a:t>Bộ dữ liệu này ghi lại thông tin thời tiết hàng ngày tại 40 tỉnh/thành phố</a:t>
            </a:r>
          </a:p>
          <a:p>
            <a:pPr algn="ctr" marL="0" indent="0" lvl="1">
              <a:lnSpc>
                <a:spcPts val="5180"/>
              </a:lnSpc>
              <a:spcBef>
                <a:spcPct val="0"/>
              </a:spcBef>
            </a:pPr>
            <a:r>
              <a:rPr lang="en-US" sz="3700">
                <a:solidFill>
                  <a:srgbClr val="FFFFFF"/>
                </a:solidFill>
                <a:latin typeface="Livvic"/>
                <a:ea typeface="Livvic"/>
                <a:cs typeface="Livvic"/>
                <a:sym typeface="Livvic"/>
              </a:rPr>
              <a:t>ở Việt Nam </a:t>
            </a:r>
          </a:p>
        </p:txBody>
      </p:sp>
      <p:sp>
        <p:nvSpPr>
          <p:cNvPr name="TextBox 24" id="24"/>
          <p:cNvSpPr txBox="true"/>
          <p:nvPr/>
        </p:nvSpPr>
        <p:spPr>
          <a:xfrm rot="0">
            <a:off x="7028329" y="5644566"/>
            <a:ext cx="4270266" cy="1944369"/>
          </a:xfrm>
          <a:prstGeom prst="rect">
            <a:avLst/>
          </a:prstGeom>
        </p:spPr>
        <p:txBody>
          <a:bodyPr anchor="t" rtlCol="false" tIns="0" lIns="0" bIns="0" rIns="0">
            <a:spAutoFit/>
          </a:bodyPr>
          <a:lstStyle/>
          <a:p>
            <a:pPr algn="ctr" marL="0" indent="0" lvl="1">
              <a:lnSpc>
                <a:spcPts val="5180"/>
              </a:lnSpc>
              <a:spcBef>
                <a:spcPct val="0"/>
              </a:spcBef>
            </a:pPr>
            <a:r>
              <a:rPr lang="en-US" sz="3700">
                <a:solidFill>
                  <a:srgbClr val="FFFFFF"/>
                </a:solidFill>
                <a:latin typeface="Livvic"/>
                <a:ea typeface="Livvic"/>
                <a:cs typeface="Livvic"/>
                <a:sym typeface="Livvic"/>
              </a:rPr>
              <a:t>Trong khoảng thời gian từ 01/01/2009 đến 18/6/2021</a:t>
            </a:r>
          </a:p>
        </p:txBody>
      </p:sp>
      <p:sp>
        <p:nvSpPr>
          <p:cNvPr name="TextBox 25" id="25"/>
          <p:cNvSpPr txBox="true"/>
          <p:nvPr/>
        </p:nvSpPr>
        <p:spPr>
          <a:xfrm rot="0">
            <a:off x="1616109" y="1918053"/>
            <a:ext cx="14549495" cy="1395344"/>
          </a:xfrm>
          <a:prstGeom prst="rect">
            <a:avLst/>
          </a:prstGeom>
        </p:spPr>
        <p:txBody>
          <a:bodyPr anchor="t" rtlCol="false" tIns="0" lIns="0" bIns="0" rIns="0">
            <a:spAutoFit/>
          </a:bodyPr>
          <a:lstStyle/>
          <a:p>
            <a:pPr algn="ctr">
              <a:lnSpc>
                <a:spcPts val="10562"/>
              </a:lnSpc>
            </a:pPr>
            <a:r>
              <a:rPr lang="en-US" sz="10457">
                <a:solidFill>
                  <a:srgbClr val="FFFFFF"/>
                </a:solidFill>
                <a:latin typeface="Calistoga"/>
                <a:ea typeface="Calistoga"/>
                <a:cs typeface="Calistoga"/>
                <a:sym typeface="Calistoga"/>
              </a:rPr>
              <a:t>TỔNG QUAN VỀ DỮ LIỆU</a:t>
            </a:r>
          </a:p>
        </p:txBody>
      </p:sp>
      <p:sp>
        <p:nvSpPr>
          <p:cNvPr name="TextBox 26" id="26"/>
          <p:cNvSpPr txBox="true"/>
          <p:nvPr/>
        </p:nvSpPr>
        <p:spPr>
          <a:xfrm rot="0">
            <a:off x="12679613" y="5644566"/>
            <a:ext cx="4255434" cy="3258819"/>
          </a:xfrm>
          <a:prstGeom prst="rect">
            <a:avLst/>
          </a:prstGeom>
        </p:spPr>
        <p:txBody>
          <a:bodyPr anchor="t" rtlCol="false" tIns="0" lIns="0" bIns="0" rIns="0">
            <a:spAutoFit/>
          </a:bodyPr>
          <a:lstStyle/>
          <a:p>
            <a:pPr algn="ctr">
              <a:lnSpc>
                <a:spcPts val="5180"/>
              </a:lnSpc>
            </a:pPr>
            <a:r>
              <a:rPr lang="en-US" sz="3700">
                <a:solidFill>
                  <a:srgbClr val="FFFFFF"/>
                </a:solidFill>
                <a:latin typeface="Livvic"/>
                <a:ea typeface="Livvic"/>
                <a:cs typeface="Livvic"/>
                <a:sym typeface="Livvic"/>
              </a:rPr>
              <a:t>Bao </a:t>
            </a:r>
            <a:r>
              <a:rPr lang="en-US" sz="3700">
                <a:solidFill>
                  <a:srgbClr val="FFFFFF"/>
                </a:solidFill>
                <a:latin typeface="Livvic"/>
                <a:ea typeface="Livvic"/>
                <a:cs typeface="Livvic"/>
                <a:sym typeface="Livvic"/>
              </a:rPr>
              <a:t>gồm thông số  về nhiệt độ, tốc độ gió, lượng mưa, độ</a:t>
            </a:r>
          </a:p>
          <a:p>
            <a:pPr algn="ctr" marL="0" indent="0" lvl="1">
              <a:lnSpc>
                <a:spcPts val="5180"/>
              </a:lnSpc>
              <a:spcBef>
                <a:spcPct val="0"/>
              </a:spcBef>
            </a:pPr>
            <a:r>
              <a:rPr lang="en-US" sz="3700">
                <a:solidFill>
                  <a:srgbClr val="FFFFFF"/>
                </a:solidFill>
                <a:latin typeface="Livvic"/>
                <a:ea typeface="Livvic"/>
                <a:cs typeface="Livvic"/>
                <a:sym typeface="Livvic"/>
              </a:rPr>
              <a:t>ẩm và các yếu tố thời tiết khác</a:t>
            </a:r>
          </a:p>
        </p:txBody>
      </p:sp>
      <p:sp>
        <p:nvSpPr>
          <p:cNvPr name="TextBox 27" id="27"/>
          <p:cNvSpPr txBox="true"/>
          <p:nvPr/>
        </p:nvSpPr>
        <p:spPr>
          <a:xfrm rot="0">
            <a:off x="3245137" y="46683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1</a:t>
            </a:r>
          </a:p>
        </p:txBody>
      </p:sp>
      <p:sp>
        <p:nvSpPr>
          <p:cNvPr name="TextBox 28" id="28"/>
          <p:cNvSpPr txBox="true"/>
          <p:nvPr/>
        </p:nvSpPr>
        <p:spPr>
          <a:xfrm rot="0">
            <a:off x="8890857" y="46683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2</a:t>
            </a:r>
          </a:p>
        </p:txBody>
      </p:sp>
      <p:sp>
        <p:nvSpPr>
          <p:cNvPr name="TextBox 29" id="29"/>
          <p:cNvSpPr txBox="true"/>
          <p:nvPr/>
        </p:nvSpPr>
        <p:spPr>
          <a:xfrm rot="0">
            <a:off x="14534724" y="46683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2090" y="2427606"/>
            <a:ext cx="12120432" cy="7859394"/>
          </a:xfrm>
          <a:prstGeom prst="rect">
            <a:avLst/>
          </a:prstGeom>
        </p:spPr>
        <p:txBody>
          <a:bodyPr anchor="t" rtlCol="false" tIns="0" lIns="0" bIns="0" rIns="0">
            <a:spAutoFit/>
          </a:bodyPr>
          <a:lstStyle/>
          <a:p>
            <a:pPr algn="l">
              <a:lnSpc>
                <a:spcPts val="5180"/>
              </a:lnSpc>
            </a:pPr>
            <a:r>
              <a:rPr lang="en-US" sz="3700" b="true">
                <a:solidFill>
                  <a:srgbClr val="093362"/>
                </a:solidFill>
                <a:latin typeface="Livvic Bold"/>
                <a:ea typeface="Livvic Bold"/>
                <a:cs typeface="Livvic Bold"/>
                <a:sym typeface="Livvic Bold"/>
              </a:rPr>
              <a:t>Các tỉnh/thành phố được ghi nhận:</a:t>
            </a:r>
          </a:p>
          <a:p>
            <a:pPr algn="l">
              <a:lnSpc>
                <a:spcPts val="5180"/>
              </a:lnSpc>
            </a:pPr>
            <a:r>
              <a:rPr lang="en-US" sz="3700">
                <a:solidFill>
                  <a:srgbClr val="093362"/>
                </a:solidFill>
                <a:latin typeface="Livvic"/>
                <a:ea typeface="Livvic"/>
                <a:cs typeface="Livvic"/>
                <a:sym typeface="Livvic"/>
              </a:rPr>
              <a:t>• Miền Bắc: Hà Nội, Hải Phòng, Thái Nguyên, Yên Bái, Hòa Bình, Nam Định,</a:t>
            </a:r>
          </a:p>
          <a:p>
            <a:pPr algn="l">
              <a:lnSpc>
                <a:spcPts val="5180"/>
              </a:lnSpc>
            </a:pPr>
            <a:r>
              <a:rPr lang="en-US" sz="3700">
                <a:solidFill>
                  <a:srgbClr val="093362"/>
                </a:solidFill>
                <a:latin typeface="Livvic"/>
                <a:ea typeface="Livvic"/>
                <a:cs typeface="Livvic"/>
                <a:sym typeface="Livvic"/>
              </a:rPr>
              <a:t>Việt Trì, Uông Bí, Cẩm Phả, Hòn Gai, Hải Dương.</a:t>
            </a:r>
          </a:p>
          <a:p>
            <a:pPr algn="l">
              <a:lnSpc>
                <a:spcPts val="5180"/>
              </a:lnSpc>
            </a:pPr>
            <a:r>
              <a:rPr lang="en-US" sz="3700">
                <a:solidFill>
                  <a:srgbClr val="093362"/>
                </a:solidFill>
                <a:latin typeface="Livvic"/>
                <a:ea typeface="Livvic"/>
                <a:cs typeface="Livvic"/>
                <a:sym typeface="Livvic"/>
              </a:rPr>
              <a:t>• Miền Trung: Huế, Đà Lạt, Tam Kỳ, Tuy Hòa, Phan Rang, Phan Thiết, Nha</a:t>
            </a:r>
          </a:p>
          <a:p>
            <a:pPr algn="l">
              <a:lnSpc>
                <a:spcPts val="5180"/>
              </a:lnSpc>
            </a:pPr>
            <a:r>
              <a:rPr lang="en-US" sz="3700">
                <a:solidFill>
                  <a:srgbClr val="093362"/>
                </a:solidFill>
                <a:latin typeface="Livvic"/>
                <a:ea typeface="Livvic"/>
                <a:cs typeface="Livvic"/>
                <a:sym typeface="Livvic"/>
              </a:rPr>
              <a:t>Trang, Cam Ranh, Vinh, Thanh Hóa, Quy Nhơn, Pleiku, Buôn Ma Thuột.</a:t>
            </a:r>
          </a:p>
          <a:p>
            <a:pPr algn="l">
              <a:lnSpc>
                <a:spcPts val="5180"/>
              </a:lnSpc>
            </a:pPr>
            <a:r>
              <a:rPr lang="en-US" sz="3700">
                <a:solidFill>
                  <a:srgbClr val="093362"/>
                </a:solidFill>
                <a:latin typeface="Livvic"/>
                <a:ea typeface="Livvic"/>
                <a:cs typeface="Livvic"/>
                <a:sym typeface="Livvic"/>
              </a:rPr>
              <a:t>• Miền Nam: TP. HCM, Biên Hòa, Cần Thơ, Bạc Liêu, Cà Mau, Long Xuyên,</a:t>
            </a:r>
          </a:p>
          <a:p>
            <a:pPr algn="l">
              <a:lnSpc>
                <a:spcPts val="5180"/>
              </a:lnSpc>
            </a:pPr>
            <a:r>
              <a:rPr lang="en-US" sz="3700">
                <a:solidFill>
                  <a:srgbClr val="093362"/>
                </a:solidFill>
                <a:latin typeface="Livvic"/>
                <a:ea typeface="Livvic"/>
                <a:cs typeface="Livvic"/>
                <a:sym typeface="Livvic"/>
              </a:rPr>
              <a:t>Bến Tre, Sóc Trăng, Mỹ Tho, Rạch Giá, Tân An, Vũng Tàu, Trà Vinh, Châu Đốc, Vĩnh Long.</a:t>
            </a:r>
          </a:p>
        </p:txBody>
      </p:sp>
      <p:sp>
        <p:nvSpPr>
          <p:cNvPr name="TextBox 3" id="3"/>
          <p:cNvSpPr txBox="true"/>
          <p:nvPr/>
        </p:nvSpPr>
        <p:spPr>
          <a:xfrm rot="0">
            <a:off x="784632" y="343406"/>
            <a:ext cx="9728567" cy="2066966"/>
          </a:xfrm>
          <a:prstGeom prst="rect">
            <a:avLst/>
          </a:prstGeom>
        </p:spPr>
        <p:txBody>
          <a:bodyPr anchor="t" rtlCol="false" tIns="0" lIns="0" bIns="0" rIns="0">
            <a:spAutoFit/>
          </a:bodyPr>
          <a:lstStyle/>
          <a:p>
            <a:pPr algn="ctr">
              <a:lnSpc>
                <a:spcPts val="7975"/>
              </a:lnSpc>
            </a:pPr>
            <a:r>
              <a:rPr lang="en-US" sz="7896">
                <a:solidFill>
                  <a:srgbClr val="093362"/>
                </a:solidFill>
                <a:latin typeface="Calistoga"/>
                <a:ea typeface="Calistoga"/>
                <a:cs typeface="Calistoga"/>
                <a:sym typeface="Calistoga"/>
              </a:rPr>
              <a:t>THÔNG TIN VỀ TẬP DỮ LIỆU</a:t>
            </a:r>
          </a:p>
        </p:txBody>
      </p:sp>
      <p:grpSp>
        <p:nvGrpSpPr>
          <p:cNvPr name="Group 4" id="4"/>
          <p:cNvGrpSpPr>
            <a:grpSpLocks noChangeAspect="true"/>
          </p:cNvGrpSpPr>
          <p:nvPr/>
        </p:nvGrpSpPr>
        <p:grpSpPr>
          <a:xfrm rot="0">
            <a:off x="12552151" y="0"/>
            <a:ext cx="6986254" cy="10479381"/>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3421" t="0" r="-63421"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1028700" y="3027564"/>
            <a:ext cx="2962599" cy="29625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359130" y="3648600"/>
            <a:ext cx="2962599" cy="29625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212615" y="3594907"/>
            <a:ext cx="2962599" cy="29625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4420207" y="3802504"/>
            <a:ext cx="2547416" cy="2547406"/>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13" id="13"/>
          <p:cNvGrpSpPr>
            <a:grpSpLocks noChangeAspect="true"/>
          </p:cNvGrpSpPr>
          <p:nvPr/>
        </p:nvGrpSpPr>
        <p:grpSpPr>
          <a:xfrm rot="0">
            <a:off x="10566721" y="3856197"/>
            <a:ext cx="2547416" cy="2547406"/>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grpSp>
        <p:nvGrpSpPr>
          <p:cNvPr name="Group 15" id="15"/>
          <p:cNvGrpSpPr>
            <a:grpSpLocks noChangeAspect="true"/>
          </p:cNvGrpSpPr>
          <p:nvPr/>
        </p:nvGrpSpPr>
        <p:grpSpPr>
          <a:xfrm rot="0">
            <a:off x="1188949" y="3194487"/>
            <a:ext cx="2547416" cy="2547406"/>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42857"/>
              </a:stretch>
            </a:blipFill>
          </p:spPr>
        </p:sp>
      </p:grpSp>
      <p:grpSp>
        <p:nvGrpSpPr>
          <p:cNvPr name="Group 17" id="17"/>
          <p:cNvGrpSpPr/>
          <p:nvPr/>
        </p:nvGrpSpPr>
        <p:grpSpPr>
          <a:xfrm rot="0">
            <a:off x="7285873" y="3026959"/>
            <a:ext cx="2962599" cy="296259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0" id="20"/>
          <p:cNvGrpSpPr>
            <a:grpSpLocks noChangeAspect="true"/>
          </p:cNvGrpSpPr>
          <p:nvPr/>
        </p:nvGrpSpPr>
        <p:grpSpPr>
          <a:xfrm rot="0">
            <a:off x="7493464" y="3234555"/>
            <a:ext cx="2547416" cy="2547406"/>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22" id="22"/>
          <p:cNvGrpSpPr/>
          <p:nvPr/>
        </p:nvGrpSpPr>
        <p:grpSpPr>
          <a:xfrm rot="0">
            <a:off x="13797979" y="3136713"/>
            <a:ext cx="2962599" cy="296259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a:grpSpLocks noChangeAspect="true"/>
          </p:cNvGrpSpPr>
          <p:nvPr/>
        </p:nvGrpSpPr>
        <p:grpSpPr>
          <a:xfrm rot="0">
            <a:off x="14005570" y="3344309"/>
            <a:ext cx="2547416" cy="2547406"/>
            <a:chOff x="0" y="0"/>
            <a:chExt cx="6350000" cy="6349975"/>
          </a:xfrm>
        </p:grpSpPr>
        <p:sp>
          <p:nvSpPr>
            <p:cNvPr name="Freeform 26" id="2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sp>
        <p:nvSpPr>
          <p:cNvPr name="TextBox 27" id="27"/>
          <p:cNvSpPr txBox="true"/>
          <p:nvPr/>
        </p:nvSpPr>
        <p:spPr>
          <a:xfrm rot="0">
            <a:off x="1394352" y="6141666"/>
            <a:ext cx="2231294" cy="3338195"/>
          </a:xfrm>
          <a:prstGeom prst="rect">
            <a:avLst/>
          </a:prstGeom>
        </p:spPr>
        <p:txBody>
          <a:bodyPr anchor="t" rtlCol="false" tIns="0" lIns="0" bIns="0" rIns="0">
            <a:spAutoFit/>
          </a:bodyPr>
          <a:lstStyle/>
          <a:p>
            <a:pPr algn="ctr" marL="0" indent="0" lvl="1">
              <a:lnSpc>
                <a:spcPts val="4480"/>
              </a:lnSpc>
              <a:spcBef>
                <a:spcPct val="0"/>
              </a:spcBef>
            </a:pPr>
            <a:r>
              <a:rPr lang="en-US" sz="3200">
                <a:solidFill>
                  <a:srgbClr val="FFFFFF"/>
                </a:solidFill>
                <a:latin typeface="Livvic"/>
                <a:ea typeface="Livvic"/>
                <a:cs typeface="Livvic"/>
                <a:sym typeface="Livvic"/>
              </a:rPr>
              <a:t>Tên tỉnh hoặc thành phố nơi dữ liệu thời tiết được ghi nhận.</a:t>
            </a:r>
          </a:p>
        </p:txBody>
      </p:sp>
      <p:sp>
        <p:nvSpPr>
          <p:cNvPr name="TextBox 28" id="28"/>
          <p:cNvSpPr txBox="true"/>
          <p:nvPr/>
        </p:nvSpPr>
        <p:spPr>
          <a:xfrm rot="0">
            <a:off x="4355900" y="6667176"/>
            <a:ext cx="2675204" cy="2214245"/>
          </a:xfrm>
          <a:prstGeom prst="rect">
            <a:avLst/>
          </a:prstGeom>
        </p:spPr>
        <p:txBody>
          <a:bodyPr anchor="t" rtlCol="false" tIns="0" lIns="0" bIns="0" rIns="0">
            <a:spAutoFit/>
          </a:bodyPr>
          <a:lstStyle/>
          <a:p>
            <a:pPr algn="ctr" marL="0" indent="0" lvl="1">
              <a:lnSpc>
                <a:spcPts val="4480"/>
              </a:lnSpc>
              <a:spcBef>
                <a:spcPct val="0"/>
              </a:spcBef>
            </a:pPr>
            <a:r>
              <a:rPr lang="en-US" sz="3200">
                <a:solidFill>
                  <a:srgbClr val="FFFFFF"/>
                </a:solidFill>
                <a:latin typeface="Livvic"/>
                <a:ea typeface="Livvic"/>
                <a:cs typeface="Livvic"/>
                <a:sym typeface="Livvic"/>
              </a:rPr>
              <a:t>Nhiệt độ cao nhất (◦C) được ghi nhận trong ngày.</a:t>
            </a:r>
          </a:p>
        </p:txBody>
      </p:sp>
      <p:sp>
        <p:nvSpPr>
          <p:cNvPr name="TextBox 29" id="29"/>
          <p:cNvSpPr txBox="true"/>
          <p:nvPr/>
        </p:nvSpPr>
        <p:spPr>
          <a:xfrm rot="0">
            <a:off x="10431186" y="6667176"/>
            <a:ext cx="2818487" cy="2214245"/>
          </a:xfrm>
          <a:prstGeom prst="rect">
            <a:avLst/>
          </a:prstGeom>
        </p:spPr>
        <p:txBody>
          <a:bodyPr anchor="t" rtlCol="false" tIns="0" lIns="0" bIns="0" rIns="0">
            <a:spAutoFit/>
          </a:bodyPr>
          <a:lstStyle/>
          <a:p>
            <a:pPr algn="ctr">
              <a:lnSpc>
                <a:spcPts val="4480"/>
              </a:lnSpc>
            </a:pPr>
            <a:r>
              <a:rPr lang="en-US" sz="3200">
                <a:solidFill>
                  <a:srgbClr val="FFFFFF"/>
                </a:solidFill>
                <a:latin typeface="Livvic"/>
                <a:ea typeface="Livvic"/>
                <a:cs typeface="Livvic"/>
                <a:sym typeface="Livvic"/>
              </a:rPr>
              <a:t>Tốc độ gió (km/h) trung bình trong ngày.</a:t>
            </a:r>
          </a:p>
        </p:txBody>
      </p:sp>
      <p:sp>
        <p:nvSpPr>
          <p:cNvPr name="TextBox 30" id="30"/>
          <p:cNvSpPr txBox="true"/>
          <p:nvPr/>
        </p:nvSpPr>
        <p:spPr>
          <a:xfrm rot="0">
            <a:off x="1825607" y="2573064"/>
            <a:ext cx="1368786" cy="560391"/>
          </a:xfrm>
          <a:prstGeom prst="rect">
            <a:avLst/>
          </a:prstGeom>
        </p:spPr>
        <p:txBody>
          <a:bodyPr anchor="t" rtlCol="false" tIns="0" lIns="0" bIns="0" rIns="0">
            <a:spAutoFit/>
          </a:bodyPr>
          <a:lstStyle/>
          <a:p>
            <a:pPr algn="ctr" marL="0" indent="0" lvl="1">
              <a:lnSpc>
                <a:spcPts val="3542"/>
              </a:lnSpc>
              <a:spcBef>
                <a:spcPct val="0"/>
              </a:spcBef>
            </a:pPr>
            <a:r>
              <a:rPr lang="en-US" sz="2530">
                <a:solidFill>
                  <a:srgbClr val="FFFFFF"/>
                </a:solidFill>
                <a:latin typeface="Bobby Jones"/>
                <a:ea typeface="Bobby Jones"/>
                <a:cs typeface="Bobby Jones"/>
                <a:sym typeface="Bobby Jones"/>
              </a:rPr>
              <a:t>Province</a:t>
            </a:r>
          </a:p>
        </p:txBody>
      </p:sp>
      <p:sp>
        <p:nvSpPr>
          <p:cNvPr name="TextBox 31" id="31"/>
          <p:cNvSpPr txBox="true"/>
          <p:nvPr/>
        </p:nvSpPr>
        <p:spPr>
          <a:xfrm rot="0">
            <a:off x="5390756" y="3140408"/>
            <a:ext cx="605492" cy="472124"/>
          </a:xfrm>
          <a:prstGeom prst="rect">
            <a:avLst/>
          </a:prstGeom>
        </p:spPr>
        <p:txBody>
          <a:bodyPr anchor="t" rtlCol="false" tIns="0" lIns="0" bIns="0" rIns="0">
            <a:spAutoFit/>
          </a:bodyPr>
          <a:lstStyle/>
          <a:p>
            <a:pPr algn="ctr" marL="0" indent="0" lvl="1">
              <a:lnSpc>
                <a:spcPts val="3542"/>
              </a:lnSpc>
              <a:spcBef>
                <a:spcPct val="0"/>
              </a:spcBef>
            </a:pPr>
            <a:r>
              <a:rPr lang="en-US" sz="2530">
                <a:solidFill>
                  <a:srgbClr val="FFFFFF"/>
                </a:solidFill>
                <a:latin typeface="Bobby Jones"/>
                <a:ea typeface="Bobby Jones"/>
                <a:cs typeface="Bobby Jones"/>
                <a:sym typeface="Bobby Jones"/>
              </a:rPr>
              <a:t>MAX</a:t>
            </a:r>
          </a:p>
        </p:txBody>
      </p:sp>
      <p:sp>
        <p:nvSpPr>
          <p:cNvPr name="TextBox 32" id="32"/>
          <p:cNvSpPr txBox="true"/>
          <p:nvPr/>
        </p:nvSpPr>
        <p:spPr>
          <a:xfrm rot="0">
            <a:off x="11508241" y="3194706"/>
            <a:ext cx="657081" cy="477790"/>
          </a:xfrm>
          <a:prstGeom prst="rect">
            <a:avLst/>
          </a:prstGeom>
        </p:spPr>
        <p:txBody>
          <a:bodyPr anchor="t" rtlCol="false" tIns="0" lIns="0" bIns="0" rIns="0">
            <a:spAutoFit/>
          </a:bodyPr>
          <a:lstStyle/>
          <a:p>
            <a:pPr algn="ctr" marL="0" indent="0" lvl="1">
              <a:lnSpc>
                <a:spcPts val="3542"/>
              </a:lnSpc>
              <a:spcBef>
                <a:spcPct val="0"/>
              </a:spcBef>
            </a:pPr>
            <a:r>
              <a:rPr lang="en-US" sz="2530">
                <a:solidFill>
                  <a:srgbClr val="FFFFFF"/>
                </a:solidFill>
                <a:latin typeface="Bobby Jones"/>
                <a:ea typeface="Bobby Jones"/>
                <a:cs typeface="Bobby Jones"/>
                <a:sym typeface="Bobby Jones"/>
              </a:rPr>
              <a:t>WIND</a:t>
            </a:r>
          </a:p>
        </p:txBody>
      </p:sp>
      <p:sp>
        <p:nvSpPr>
          <p:cNvPr name="TextBox 33" id="33"/>
          <p:cNvSpPr txBox="true"/>
          <p:nvPr/>
        </p:nvSpPr>
        <p:spPr>
          <a:xfrm rot="0">
            <a:off x="7651525" y="6141666"/>
            <a:ext cx="2231294" cy="2776220"/>
          </a:xfrm>
          <a:prstGeom prst="rect">
            <a:avLst/>
          </a:prstGeom>
        </p:spPr>
        <p:txBody>
          <a:bodyPr anchor="t" rtlCol="false" tIns="0" lIns="0" bIns="0" rIns="0">
            <a:spAutoFit/>
          </a:bodyPr>
          <a:lstStyle/>
          <a:p>
            <a:pPr algn="ctr" marL="0" indent="0" lvl="1">
              <a:lnSpc>
                <a:spcPts val="4480"/>
              </a:lnSpc>
              <a:spcBef>
                <a:spcPct val="0"/>
              </a:spcBef>
            </a:pPr>
            <a:r>
              <a:rPr lang="en-US" sz="3200">
                <a:solidFill>
                  <a:srgbClr val="FFFFFF"/>
                </a:solidFill>
                <a:latin typeface="Livvic"/>
                <a:ea typeface="Livvic"/>
                <a:cs typeface="Livvic"/>
                <a:sym typeface="Livvic"/>
              </a:rPr>
              <a:t>Nhiệt độ thấp nhất (◦C) được ghi nhận trong ngày.</a:t>
            </a:r>
          </a:p>
        </p:txBody>
      </p:sp>
      <p:sp>
        <p:nvSpPr>
          <p:cNvPr name="TextBox 34" id="34"/>
          <p:cNvSpPr txBox="true"/>
          <p:nvPr/>
        </p:nvSpPr>
        <p:spPr>
          <a:xfrm rot="0">
            <a:off x="8534061" y="2573064"/>
            <a:ext cx="466222" cy="465824"/>
          </a:xfrm>
          <a:prstGeom prst="rect">
            <a:avLst/>
          </a:prstGeom>
        </p:spPr>
        <p:txBody>
          <a:bodyPr anchor="t" rtlCol="false" tIns="0" lIns="0" bIns="0" rIns="0">
            <a:spAutoFit/>
          </a:bodyPr>
          <a:lstStyle/>
          <a:p>
            <a:pPr algn="ctr" marL="0" indent="0" lvl="1">
              <a:lnSpc>
                <a:spcPts val="3542"/>
              </a:lnSpc>
              <a:spcBef>
                <a:spcPct val="0"/>
              </a:spcBef>
            </a:pPr>
            <a:r>
              <a:rPr lang="en-US" sz="2530">
                <a:solidFill>
                  <a:srgbClr val="FFFFFF"/>
                </a:solidFill>
                <a:latin typeface="Bobby Jones"/>
                <a:ea typeface="Bobby Jones"/>
                <a:cs typeface="Bobby Jones"/>
                <a:sym typeface="Bobby Jones"/>
              </a:rPr>
              <a:t>MIN</a:t>
            </a:r>
          </a:p>
        </p:txBody>
      </p:sp>
      <p:sp>
        <p:nvSpPr>
          <p:cNvPr name="TextBox 35" id="35"/>
          <p:cNvSpPr txBox="true"/>
          <p:nvPr/>
        </p:nvSpPr>
        <p:spPr>
          <a:xfrm rot="0">
            <a:off x="13870035" y="6155288"/>
            <a:ext cx="2818487" cy="2776220"/>
          </a:xfrm>
          <a:prstGeom prst="rect">
            <a:avLst/>
          </a:prstGeom>
        </p:spPr>
        <p:txBody>
          <a:bodyPr anchor="t" rtlCol="false" tIns="0" lIns="0" bIns="0" rIns="0">
            <a:spAutoFit/>
          </a:bodyPr>
          <a:lstStyle/>
          <a:p>
            <a:pPr algn="ctr">
              <a:lnSpc>
                <a:spcPts val="4480"/>
              </a:lnSpc>
            </a:pPr>
            <a:r>
              <a:rPr lang="en-US" sz="3200">
                <a:solidFill>
                  <a:srgbClr val="FFFFFF"/>
                </a:solidFill>
                <a:latin typeface="Livvic"/>
                <a:ea typeface="Livvic"/>
                <a:cs typeface="Livvic"/>
                <a:sym typeface="Livvic"/>
              </a:rPr>
              <a:t>Hướng gió theo ký hiệu la bàn. Chi tiết Bảng hướng gió dưới đây.</a:t>
            </a:r>
          </a:p>
        </p:txBody>
      </p:sp>
      <p:sp>
        <p:nvSpPr>
          <p:cNvPr name="TextBox 36" id="36"/>
          <p:cNvSpPr txBox="true"/>
          <p:nvPr/>
        </p:nvSpPr>
        <p:spPr>
          <a:xfrm rot="0">
            <a:off x="14770764" y="2682818"/>
            <a:ext cx="1009732" cy="511669"/>
          </a:xfrm>
          <a:prstGeom prst="rect">
            <a:avLst/>
          </a:prstGeom>
        </p:spPr>
        <p:txBody>
          <a:bodyPr anchor="t" rtlCol="false" tIns="0" lIns="0" bIns="0" rIns="0">
            <a:spAutoFit/>
          </a:bodyPr>
          <a:lstStyle/>
          <a:p>
            <a:pPr algn="ctr" marL="0" indent="0" lvl="1">
              <a:lnSpc>
                <a:spcPts val="3542"/>
              </a:lnSpc>
              <a:spcBef>
                <a:spcPct val="0"/>
              </a:spcBef>
            </a:pPr>
            <a:r>
              <a:rPr lang="en-US" sz="2530">
                <a:solidFill>
                  <a:srgbClr val="FFFFFF"/>
                </a:solidFill>
                <a:latin typeface="Bobby Jones"/>
                <a:ea typeface="Bobby Jones"/>
                <a:cs typeface="Bobby Jones"/>
                <a:sym typeface="Bobby Jones"/>
              </a:rPr>
              <a:t>WIND_D</a:t>
            </a:r>
          </a:p>
        </p:txBody>
      </p:sp>
      <p:sp>
        <p:nvSpPr>
          <p:cNvPr name="TextBox 37" id="37"/>
          <p:cNvSpPr txBox="true"/>
          <p:nvPr/>
        </p:nvSpPr>
        <p:spPr>
          <a:xfrm rot="0">
            <a:off x="4683924" y="447675"/>
            <a:ext cx="8166497" cy="111125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Calistoga"/>
                <a:ea typeface="Calistoga"/>
                <a:cs typeface="Calistoga"/>
                <a:sym typeface="Calistoga"/>
              </a:rPr>
              <a:t>Ý nghĩa các cột dữ liệu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1028700" y="3027564"/>
            <a:ext cx="2962599" cy="29625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359130" y="3648600"/>
            <a:ext cx="2962599" cy="29625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212615" y="3594907"/>
            <a:ext cx="2962599" cy="29625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394352" y="6141666"/>
            <a:ext cx="2231294" cy="2214245"/>
          </a:xfrm>
          <a:prstGeom prst="rect">
            <a:avLst/>
          </a:prstGeom>
        </p:spPr>
        <p:txBody>
          <a:bodyPr anchor="t" rtlCol="false" tIns="0" lIns="0" bIns="0" rIns="0">
            <a:spAutoFit/>
          </a:bodyPr>
          <a:lstStyle/>
          <a:p>
            <a:pPr algn="ctr" marL="0" indent="0" lvl="1">
              <a:lnSpc>
                <a:spcPts val="4480"/>
              </a:lnSpc>
              <a:spcBef>
                <a:spcPct val="0"/>
              </a:spcBef>
            </a:pPr>
            <a:r>
              <a:rPr lang="en-US" sz="3200">
                <a:solidFill>
                  <a:srgbClr val="FFFFFF"/>
                </a:solidFill>
                <a:latin typeface="Livvic"/>
                <a:ea typeface="Livvic"/>
                <a:cs typeface="Livvic"/>
                <a:sym typeface="Livvic"/>
              </a:rPr>
              <a:t>Lượng mưa (mm) ghi nhận trong ngày.</a:t>
            </a:r>
          </a:p>
        </p:txBody>
      </p:sp>
      <p:sp>
        <p:nvSpPr>
          <p:cNvPr name="TextBox 12" id="12"/>
          <p:cNvSpPr txBox="true"/>
          <p:nvPr/>
        </p:nvSpPr>
        <p:spPr>
          <a:xfrm rot="0">
            <a:off x="4355900" y="6667176"/>
            <a:ext cx="2675204" cy="1652270"/>
          </a:xfrm>
          <a:prstGeom prst="rect">
            <a:avLst/>
          </a:prstGeom>
        </p:spPr>
        <p:txBody>
          <a:bodyPr anchor="t" rtlCol="false" tIns="0" lIns="0" bIns="0" rIns="0">
            <a:spAutoFit/>
          </a:bodyPr>
          <a:lstStyle/>
          <a:p>
            <a:pPr algn="ctr" marL="0" indent="0" lvl="1">
              <a:lnSpc>
                <a:spcPts val="4480"/>
              </a:lnSpc>
              <a:spcBef>
                <a:spcPct val="0"/>
              </a:spcBef>
            </a:pPr>
            <a:r>
              <a:rPr lang="en-US" sz="3200">
                <a:solidFill>
                  <a:srgbClr val="FFFFFF"/>
                </a:solidFill>
                <a:latin typeface="Livvic"/>
                <a:ea typeface="Livvic"/>
                <a:cs typeface="Livvic"/>
                <a:sym typeface="Livvic"/>
              </a:rPr>
              <a:t>Độ ẩm trung bình (%) trong ngày.</a:t>
            </a:r>
          </a:p>
        </p:txBody>
      </p:sp>
      <p:sp>
        <p:nvSpPr>
          <p:cNvPr name="TextBox 13" id="13"/>
          <p:cNvSpPr txBox="true"/>
          <p:nvPr/>
        </p:nvSpPr>
        <p:spPr>
          <a:xfrm rot="0">
            <a:off x="10431186" y="6667176"/>
            <a:ext cx="2818487" cy="2214245"/>
          </a:xfrm>
          <a:prstGeom prst="rect">
            <a:avLst/>
          </a:prstGeom>
        </p:spPr>
        <p:txBody>
          <a:bodyPr anchor="t" rtlCol="false" tIns="0" lIns="0" bIns="0" rIns="0">
            <a:spAutoFit/>
          </a:bodyPr>
          <a:lstStyle/>
          <a:p>
            <a:pPr algn="ctr">
              <a:lnSpc>
                <a:spcPts val="4480"/>
              </a:lnSpc>
            </a:pPr>
            <a:r>
              <a:rPr lang="en-US" sz="3200">
                <a:solidFill>
                  <a:srgbClr val="FFFFFF"/>
                </a:solidFill>
                <a:latin typeface="Livvic"/>
                <a:ea typeface="Livvic"/>
                <a:cs typeface="Livvic"/>
                <a:sym typeface="Livvic"/>
              </a:rPr>
              <a:t>Áp suất khí quyển trung bình trong ngày (hPa).</a:t>
            </a:r>
          </a:p>
        </p:txBody>
      </p:sp>
      <p:sp>
        <p:nvSpPr>
          <p:cNvPr name="TextBox 14" id="14"/>
          <p:cNvSpPr txBox="true"/>
          <p:nvPr/>
        </p:nvSpPr>
        <p:spPr>
          <a:xfrm rot="0">
            <a:off x="2184941" y="2573064"/>
            <a:ext cx="650117" cy="477045"/>
          </a:xfrm>
          <a:prstGeom prst="rect">
            <a:avLst/>
          </a:prstGeom>
        </p:spPr>
        <p:txBody>
          <a:bodyPr anchor="t" rtlCol="false" tIns="0" lIns="0" bIns="0" rIns="0">
            <a:spAutoFit/>
          </a:bodyPr>
          <a:lstStyle/>
          <a:p>
            <a:pPr algn="ctr" marL="0" indent="0" lvl="1">
              <a:lnSpc>
                <a:spcPts val="3542"/>
              </a:lnSpc>
              <a:spcBef>
                <a:spcPct val="0"/>
              </a:spcBef>
            </a:pPr>
            <a:r>
              <a:rPr lang="en-US" sz="2530">
                <a:solidFill>
                  <a:srgbClr val="FFFFFF"/>
                </a:solidFill>
                <a:latin typeface="Bobby Jones"/>
                <a:ea typeface="Bobby Jones"/>
                <a:cs typeface="Bobby Jones"/>
                <a:sym typeface="Bobby Jones"/>
              </a:rPr>
              <a:t>rain</a:t>
            </a:r>
          </a:p>
        </p:txBody>
      </p:sp>
      <p:sp>
        <p:nvSpPr>
          <p:cNvPr name="TextBox 15" id="15"/>
          <p:cNvSpPr txBox="true"/>
          <p:nvPr/>
        </p:nvSpPr>
        <p:spPr>
          <a:xfrm rot="0">
            <a:off x="5240715" y="3140408"/>
            <a:ext cx="905575" cy="498834"/>
          </a:xfrm>
          <a:prstGeom prst="rect">
            <a:avLst/>
          </a:prstGeom>
        </p:spPr>
        <p:txBody>
          <a:bodyPr anchor="t" rtlCol="false" tIns="0" lIns="0" bIns="0" rIns="0">
            <a:spAutoFit/>
          </a:bodyPr>
          <a:lstStyle/>
          <a:p>
            <a:pPr algn="ctr" marL="0" indent="0" lvl="1">
              <a:lnSpc>
                <a:spcPts val="3542"/>
              </a:lnSpc>
              <a:spcBef>
                <a:spcPct val="0"/>
              </a:spcBef>
            </a:pPr>
            <a:r>
              <a:rPr lang="en-US" sz="2530">
                <a:solidFill>
                  <a:srgbClr val="FFFFFF"/>
                </a:solidFill>
                <a:latin typeface="Bobby Jones"/>
                <a:ea typeface="Bobby Jones"/>
                <a:cs typeface="Bobby Jones"/>
                <a:sym typeface="Bobby Jones"/>
              </a:rPr>
              <a:t>HUMIDI</a:t>
            </a:r>
          </a:p>
        </p:txBody>
      </p:sp>
      <p:sp>
        <p:nvSpPr>
          <p:cNvPr name="TextBox 16" id="16"/>
          <p:cNvSpPr txBox="true"/>
          <p:nvPr/>
        </p:nvSpPr>
        <p:spPr>
          <a:xfrm rot="0">
            <a:off x="11122268" y="3194706"/>
            <a:ext cx="1429026" cy="570767"/>
          </a:xfrm>
          <a:prstGeom prst="rect">
            <a:avLst/>
          </a:prstGeom>
        </p:spPr>
        <p:txBody>
          <a:bodyPr anchor="t" rtlCol="false" tIns="0" lIns="0" bIns="0" rIns="0">
            <a:spAutoFit/>
          </a:bodyPr>
          <a:lstStyle/>
          <a:p>
            <a:pPr algn="ctr" marL="0" indent="0" lvl="1">
              <a:lnSpc>
                <a:spcPts val="3542"/>
              </a:lnSpc>
              <a:spcBef>
                <a:spcPct val="0"/>
              </a:spcBef>
            </a:pPr>
            <a:r>
              <a:rPr lang="en-US" sz="2530">
                <a:solidFill>
                  <a:srgbClr val="FFFFFF"/>
                </a:solidFill>
                <a:latin typeface="Bobby Jones"/>
                <a:ea typeface="Bobby Jones"/>
                <a:cs typeface="Bobby Jones"/>
                <a:sym typeface="Bobby Jones"/>
              </a:rPr>
              <a:t>PRESSURE</a:t>
            </a:r>
          </a:p>
        </p:txBody>
      </p:sp>
      <p:grpSp>
        <p:nvGrpSpPr>
          <p:cNvPr name="Group 17" id="17"/>
          <p:cNvGrpSpPr>
            <a:grpSpLocks noChangeAspect="true"/>
          </p:cNvGrpSpPr>
          <p:nvPr/>
        </p:nvGrpSpPr>
        <p:grpSpPr>
          <a:xfrm rot="0">
            <a:off x="4420207" y="3802504"/>
            <a:ext cx="2547416" cy="2547406"/>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3333" t="0" r="-33333" b="0"/>
              </a:stretch>
            </a:blipFill>
          </p:spPr>
        </p:sp>
      </p:grpSp>
      <p:grpSp>
        <p:nvGrpSpPr>
          <p:cNvPr name="Group 19" id="19"/>
          <p:cNvGrpSpPr>
            <a:grpSpLocks noChangeAspect="true"/>
          </p:cNvGrpSpPr>
          <p:nvPr/>
        </p:nvGrpSpPr>
        <p:grpSpPr>
          <a:xfrm rot="0">
            <a:off x="10566721" y="3856197"/>
            <a:ext cx="2547416" cy="2547406"/>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9974" t="0" r="-19974" b="0"/>
              </a:stretch>
            </a:blipFill>
          </p:spPr>
        </p:sp>
      </p:grpSp>
      <p:grpSp>
        <p:nvGrpSpPr>
          <p:cNvPr name="Group 21" id="21"/>
          <p:cNvGrpSpPr>
            <a:grpSpLocks noChangeAspect="true"/>
          </p:cNvGrpSpPr>
          <p:nvPr/>
        </p:nvGrpSpPr>
        <p:grpSpPr>
          <a:xfrm rot="0">
            <a:off x="1236291" y="3235160"/>
            <a:ext cx="2547416" cy="2547406"/>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23" id="23"/>
          <p:cNvGrpSpPr/>
          <p:nvPr/>
        </p:nvGrpSpPr>
        <p:grpSpPr>
          <a:xfrm rot="0">
            <a:off x="7285873" y="3026959"/>
            <a:ext cx="2962599" cy="296259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7651525" y="6141666"/>
            <a:ext cx="2231294" cy="2776220"/>
          </a:xfrm>
          <a:prstGeom prst="rect">
            <a:avLst/>
          </a:prstGeom>
        </p:spPr>
        <p:txBody>
          <a:bodyPr anchor="t" rtlCol="false" tIns="0" lIns="0" bIns="0" rIns="0">
            <a:spAutoFit/>
          </a:bodyPr>
          <a:lstStyle/>
          <a:p>
            <a:pPr algn="ctr" marL="0" indent="0" lvl="1">
              <a:lnSpc>
                <a:spcPts val="4480"/>
              </a:lnSpc>
              <a:spcBef>
                <a:spcPct val="0"/>
              </a:spcBef>
            </a:pPr>
            <a:r>
              <a:rPr lang="en-US" sz="3200">
                <a:solidFill>
                  <a:srgbClr val="FFFFFF"/>
                </a:solidFill>
                <a:latin typeface="Livvic"/>
                <a:ea typeface="Livvic"/>
                <a:cs typeface="Livvic"/>
                <a:sym typeface="Livvic"/>
              </a:rPr>
              <a:t>Mức độ mây che phủ trung bình (%) trong ngày.</a:t>
            </a:r>
          </a:p>
        </p:txBody>
      </p:sp>
      <p:sp>
        <p:nvSpPr>
          <p:cNvPr name="TextBox 27" id="27"/>
          <p:cNvSpPr txBox="true"/>
          <p:nvPr/>
        </p:nvSpPr>
        <p:spPr>
          <a:xfrm rot="0">
            <a:off x="8320852" y="2573064"/>
            <a:ext cx="892640" cy="497764"/>
          </a:xfrm>
          <a:prstGeom prst="rect">
            <a:avLst/>
          </a:prstGeom>
        </p:spPr>
        <p:txBody>
          <a:bodyPr anchor="t" rtlCol="false" tIns="0" lIns="0" bIns="0" rIns="0">
            <a:spAutoFit/>
          </a:bodyPr>
          <a:lstStyle/>
          <a:p>
            <a:pPr algn="ctr" marL="0" indent="0" lvl="1">
              <a:lnSpc>
                <a:spcPts val="3542"/>
              </a:lnSpc>
              <a:spcBef>
                <a:spcPct val="0"/>
              </a:spcBef>
            </a:pPr>
            <a:r>
              <a:rPr lang="en-US" sz="2530">
                <a:solidFill>
                  <a:srgbClr val="FFFFFF"/>
                </a:solidFill>
                <a:latin typeface="Bobby Jones"/>
                <a:ea typeface="Bobby Jones"/>
                <a:cs typeface="Bobby Jones"/>
                <a:sym typeface="Bobby Jones"/>
              </a:rPr>
              <a:t>CLOUD</a:t>
            </a:r>
          </a:p>
        </p:txBody>
      </p:sp>
      <p:grpSp>
        <p:nvGrpSpPr>
          <p:cNvPr name="Group 28" id="28"/>
          <p:cNvGrpSpPr>
            <a:grpSpLocks noChangeAspect="true"/>
          </p:cNvGrpSpPr>
          <p:nvPr/>
        </p:nvGrpSpPr>
        <p:grpSpPr>
          <a:xfrm rot="0">
            <a:off x="7493464" y="3234555"/>
            <a:ext cx="2547416" cy="2547406"/>
            <a:chOff x="0" y="0"/>
            <a:chExt cx="6350000" cy="6349975"/>
          </a:xfrm>
        </p:grpSpPr>
        <p:sp>
          <p:nvSpPr>
            <p:cNvPr name="Freeform 29" id="2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74" t="0" r="-274" b="0"/>
              </a:stretch>
            </a:blipFill>
          </p:spPr>
        </p:sp>
      </p:grpSp>
      <p:grpSp>
        <p:nvGrpSpPr>
          <p:cNvPr name="Group 30" id="30"/>
          <p:cNvGrpSpPr/>
          <p:nvPr/>
        </p:nvGrpSpPr>
        <p:grpSpPr>
          <a:xfrm rot="0">
            <a:off x="13797979" y="3136713"/>
            <a:ext cx="2962599" cy="296259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3870035" y="6155288"/>
            <a:ext cx="2818487" cy="2214245"/>
          </a:xfrm>
          <a:prstGeom prst="rect">
            <a:avLst/>
          </a:prstGeom>
        </p:spPr>
        <p:txBody>
          <a:bodyPr anchor="t" rtlCol="false" tIns="0" lIns="0" bIns="0" rIns="0">
            <a:spAutoFit/>
          </a:bodyPr>
          <a:lstStyle/>
          <a:p>
            <a:pPr algn="ctr">
              <a:lnSpc>
                <a:spcPts val="4480"/>
              </a:lnSpc>
            </a:pPr>
            <a:r>
              <a:rPr lang="en-US" sz="3200">
                <a:solidFill>
                  <a:srgbClr val="FFFFFF"/>
                </a:solidFill>
                <a:latin typeface="Livvic"/>
                <a:ea typeface="Livvic"/>
                <a:cs typeface="Livvic"/>
                <a:sym typeface="Livvic"/>
              </a:rPr>
              <a:t>Ngày ghi nhận dữ liệu, định dạng YYYY-MM-DD.</a:t>
            </a:r>
          </a:p>
        </p:txBody>
      </p:sp>
      <p:sp>
        <p:nvSpPr>
          <p:cNvPr name="TextBox 34" id="34"/>
          <p:cNvSpPr txBox="true"/>
          <p:nvPr/>
        </p:nvSpPr>
        <p:spPr>
          <a:xfrm rot="0">
            <a:off x="14926271" y="2682818"/>
            <a:ext cx="698719" cy="481409"/>
          </a:xfrm>
          <a:prstGeom prst="rect">
            <a:avLst/>
          </a:prstGeom>
        </p:spPr>
        <p:txBody>
          <a:bodyPr anchor="t" rtlCol="false" tIns="0" lIns="0" bIns="0" rIns="0">
            <a:spAutoFit/>
          </a:bodyPr>
          <a:lstStyle/>
          <a:p>
            <a:pPr algn="ctr" marL="0" indent="0" lvl="1">
              <a:lnSpc>
                <a:spcPts val="3542"/>
              </a:lnSpc>
              <a:spcBef>
                <a:spcPct val="0"/>
              </a:spcBef>
            </a:pPr>
            <a:r>
              <a:rPr lang="en-US" sz="2530">
                <a:solidFill>
                  <a:srgbClr val="FFFFFF"/>
                </a:solidFill>
                <a:latin typeface="Bobby Jones"/>
                <a:ea typeface="Bobby Jones"/>
                <a:cs typeface="Bobby Jones"/>
                <a:sym typeface="Bobby Jones"/>
              </a:rPr>
              <a:t>DATE</a:t>
            </a:r>
          </a:p>
        </p:txBody>
      </p:sp>
      <p:grpSp>
        <p:nvGrpSpPr>
          <p:cNvPr name="Group 35" id="35"/>
          <p:cNvGrpSpPr>
            <a:grpSpLocks noChangeAspect="true"/>
          </p:cNvGrpSpPr>
          <p:nvPr/>
        </p:nvGrpSpPr>
        <p:grpSpPr>
          <a:xfrm rot="0">
            <a:off x="14005570" y="3344309"/>
            <a:ext cx="2547416" cy="2547406"/>
            <a:chOff x="0" y="0"/>
            <a:chExt cx="6350000" cy="6349975"/>
          </a:xfrm>
        </p:grpSpPr>
        <p:sp>
          <p:nvSpPr>
            <p:cNvPr name="Freeform 36" id="3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TextBox 37" id="37"/>
          <p:cNvSpPr txBox="true"/>
          <p:nvPr/>
        </p:nvSpPr>
        <p:spPr>
          <a:xfrm rot="0">
            <a:off x="4924147" y="804589"/>
            <a:ext cx="8166497" cy="111125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Calistoga"/>
                <a:ea typeface="Calistoga"/>
                <a:cs typeface="Calistoga"/>
                <a:sym typeface="Calistoga"/>
              </a:rPr>
              <a:t>Ý nghĩa các cột dữ liệu</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93362"/>
        </a:solidFill>
      </p:bgPr>
    </p:bg>
    <p:spTree>
      <p:nvGrpSpPr>
        <p:cNvPr id="1" name=""/>
        <p:cNvGrpSpPr/>
        <p:nvPr/>
      </p:nvGrpSpPr>
      <p:grpSpPr>
        <a:xfrm>
          <a:off x="0" y="0"/>
          <a:ext cx="0" cy="0"/>
          <a:chOff x="0" y="0"/>
          <a:chExt cx="0" cy="0"/>
        </a:xfrm>
      </p:grpSpPr>
      <p:sp>
        <p:nvSpPr>
          <p:cNvPr name="TextBox 2" id="2"/>
          <p:cNvSpPr txBox="true"/>
          <p:nvPr/>
        </p:nvSpPr>
        <p:spPr>
          <a:xfrm rot="0">
            <a:off x="3027269" y="160050"/>
            <a:ext cx="14833781" cy="10012067"/>
          </a:xfrm>
          <a:prstGeom prst="rect">
            <a:avLst/>
          </a:prstGeom>
        </p:spPr>
        <p:txBody>
          <a:bodyPr anchor="t" rtlCol="false" tIns="0" lIns="0" bIns="0" rIns="0">
            <a:spAutoFit/>
          </a:bodyPr>
          <a:lstStyle/>
          <a:p>
            <a:pPr algn="l">
              <a:lnSpc>
                <a:spcPts val="4653"/>
              </a:lnSpc>
            </a:pPr>
            <a:r>
              <a:rPr lang="en-US" sz="3324" b="true">
                <a:solidFill>
                  <a:srgbClr val="FFFFFF"/>
                </a:solidFill>
                <a:latin typeface="Livvic Bold"/>
                <a:ea typeface="Livvic Bold"/>
                <a:cs typeface="Livvic Bold"/>
                <a:sym typeface="Livvic Bold"/>
              </a:rPr>
              <a:t>Hướng gió              Ký hiệu           Góc                     Từ góc                      Đến góc</a:t>
            </a:r>
          </a:p>
          <a:p>
            <a:pPr algn="l">
              <a:lnSpc>
                <a:spcPts val="4653"/>
              </a:lnSpc>
            </a:pPr>
            <a:r>
              <a:rPr lang="en-US" sz="3324">
                <a:solidFill>
                  <a:srgbClr val="FFFFFF"/>
                </a:solidFill>
                <a:latin typeface="Livvic"/>
                <a:ea typeface="Livvic"/>
                <a:cs typeface="Livvic"/>
                <a:sym typeface="Livvic"/>
              </a:rPr>
              <a:t>Bắc                                N                        0°                           348.75°                         11.25°</a:t>
            </a:r>
          </a:p>
          <a:p>
            <a:pPr algn="l">
              <a:lnSpc>
                <a:spcPts val="4653"/>
              </a:lnSpc>
            </a:pPr>
            <a:r>
              <a:rPr lang="en-US" sz="3324">
                <a:solidFill>
                  <a:srgbClr val="FFFFFF"/>
                </a:solidFill>
                <a:latin typeface="Livvic"/>
                <a:ea typeface="Livvic"/>
                <a:cs typeface="Livvic"/>
                <a:sym typeface="Livvic"/>
              </a:rPr>
              <a:t>Bắc Đông Bắc         NNE                     22.5°                     11.25°                            33.75°</a:t>
            </a:r>
          </a:p>
          <a:p>
            <a:pPr algn="l">
              <a:lnSpc>
                <a:spcPts val="4653"/>
              </a:lnSpc>
            </a:pPr>
            <a:r>
              <a:rPr lang="en-US" sz="3324">
                <a:solidFill>
                  <a:srgbClr val="FFFFFF"/>
                </a:solidFill>
                <a:latin typeface="Livvic"/>
                <a:ea typeface="Livvic"/>
                <a:cs typeface="Livvic"/>
                <a:sym typeface="Livvic"/>
              </a:rPr>
              <a:t>Đông Bắc                   NE                      45°                         33.75°                            56.25°</a:t>
            </a:r>
          </a:p>
          <a:p>
            <a:pPr algn="l">
              <a:lnSpc>
                <a:spcPts val="4653"/>
              </a:lnSpc>
            </a:pPr>
            <a:r>
              <a:rPr lang="en-US" sz="3324">
                <a:solidFill>
                  <a:srgbClr val="FFFFFF"/>
                </a:solidFill>
                <a:latin typeface="Livvic"/>
                <a:ea typeface="Livvic"/>
                <a:cs typeface="Livvic"/>
                <a:sym typeface="Livvic"/>
              </a:rPr>
              <a:t>Đông Đông Bắc     ENE                      67.5°                     56.25°                            78.75°</a:t>
            </a:r>
          </a:p>
          <a:p>
            <a:pPr algn="l">
              <a:lnSpc>
                <a:spcPts val="4653"/>
              </a:lnSpc>
            </a:pPr>
            <a:r>
              <a:rPr lang="en-US" sz="3324">
                <a:solidFill>
                  <a:srgbClr val="FFFFFF"/>
                </a:solidFill>
                <a:latin typeface="Livvic"/>
                <a:ea typeface="Livvic"/>
                <a:cs typeface="Livvic"/>
                <a:sym typeface="Livvic"/>
              </a:rPr>
              <a:t>Đông                            E                         90°                        78.75°                           101.25°</a:t>
            </a:r>
          </a:p>
          <a:p>
            <a:pPr algn="l">
              <a:lnSpc>
                <a:spcPts val="4653"/>
              </a:lnSpc>
            </a:pPr>
            <a:r>
              <a:rPr lang="en-US" sz="3324">
                <a:solidFill>
                  <a:srgbClr val="FFFFFF"/>
                </a:solidFill>
                <a:latin typeface="Livvic"/>
                <a:ea typeface="Livvic"/>
                <a:cs typeface="Livvic"/>
                <a:sym typeface="Livvic"/>
              </a:rPr>
              <a:t>Đông Đông Nam   ESE                     112.5°                    101.25°                        123.75°</a:t>
            </a:r>
          </a:p>
          <a:p>
            <a:pPr algn="l">
              <a:lnSpc>
                <a:spcPts val="4653"/>
              </a:lnSpc>
            </a:pPr>
            <a:r>
              <a:rPr lang="en-US" sz="3324">
                <a:solidFill>
                  <a:srgbClr val="FFFFFF"/>
                </a:solidFill>
                <a:latin typeface="Livvic"/>
                <a:ea typeface="Livvic"/>
                <a:cs typeface="Livvic"/>
                <a:sym typeface="Livvic"/>
              </a:rPr>
              <a:t>Đông Nam                SE                      135°                        123.75°                        146.25°</a:t>
            </a:r>
          </a:p>
          <a:p>
            <a:pPr algn="l">
              <a:lnSpc>
                <a:spcPts val="4653"/>
              </a:lnSpc>
            </a:pPr>
            <a:r>
              <a:rPr lang="en-US" sz="3324">
                <a:solidFill>
                  <a:srgbClr val="FFFFFF"/>
                </a:solidFill>
                <a:latin typeface="Livvic"/>
                <a:ea typeface="Livvic"/>
                <a:cs typeface="Livvic"/>
                <a:sym typeface="Livvic"/>
              </a:rPr>
              <a:t>Nam Đông Nam    SSE                     157.5°                    146.25°                        168.75°</a:t>
            </a:r>
          </a:p>
          <a:p>
            <a:pPr algn="l">
              <a:lnSpc>
                <a:spcPts val="4653"/>
              </a:lnSpc>
            </a:pPr>
            <a:r>
              <a:rPr lang="en-US" sz="3324">
                <a:solidFill>
                  <a:srgbClr val="FFFFFF"/>
                </a:solidFill>
                <a:latin typeface="Livvic"/>
                <a:ea typeface="Livvic"/>
                <a:cs typeface="Livvic"/>
                <a:sym typeface="Livvic"/>
              </a:rPr>
              <a:t>Nam                             S                       180°                        168.75°                        191.25°</a:t>
            </a:r>
          </a:p>
          <a:p>
            <a:pPr algn="l">
              <a:lnSpc>
                <a:spcPts val="4653"/>
              </a:lnSpc>
            </a:pPr>
            <a:r>
              <a:rPr lang="en-US" sz="3324">
                <a:solidFill>
                  <a:srgbClr val="FFFFFF"/>
                </a:solidFill>
                <a:latin typeface="Livvic"/>
                <a:ea typeface="Livvic"/>
                <a:cs typeface="Livvic"/>
                <a:sym typeface="Livvic"/>
              </a:rPr>
              <a:t>Nam Tây Nam       SSW                   202.5°                     191.25°                        213.75°</a:t>
            </a:r>
          </a:p>
          <a:p>
            <a:pPr algn="l">
              <a:lnSpc>
                <a:spcPts val="4653"/>
              </a:lnSpc>
            </a:pPr>
            <a:r>
              <a:rPr lang="en-US" sz="3324">
                <a:solidFill>
                  <a:srgbClr val="FFFFFF"/>
                </a:solidFill>
                <a:latin typeface="Livvic"/>
                <a:ea typeface="Livvic"/>
                <a:cs typeface="Livvic"/>
                <a:sym typeface="Livvic"/>
              </a:rPr>
              <a:t>Tây Nam                   SW                    225°                         213.75°                        236.25°</a:t>
            </a:r>
          </a:p>
          <a:p>
            <a:pPr algn="l">
              <a:lnSpc>
                <a:spcPts val="4653"/>
              </a:lnSpc>
            </a:pPr>
            <a:r>
              <a:rPr lang="en-US" sz="3324">
                <a:solidFill>
                  <a:srgbClr val="FFFFFF"/>
                </a:solidFill>
                <a:latin typeface="Livvic"/>
                <a:ea typeface="Livvic"/>
                <a:cs typeface="Livvic"/>
                <a:sym typeface="Livvic"/>
              </a:rPr>
              <a:t>Tây Tây Nam         WSW                 247.5°                      236.25°                        258.75°</a:t>
            </a:r>
          </a:p>
          <a:p>
            <a:pPr algn="l">
              <a:lnSpc>
                <a:spcPts val="4653"/>
              </a:lnSpc>
            </a:pPr>
            <a:r>
              <a:rPr lang="en-US" sz="3324">
                <a:solidFill>
                  <a:srgbClr val="FFFFFF"/>
                </a:solidFill>
                <a:latin typeface="Livvic"/>
                <a:ea typeface="Livvic"/>
                <a:cs typeface="Livvic"/>
                <a:sym typeface="Livvic"/>
              </a:rPr>
              <a:t>Tây                              W                      270°                         258.75°                        281.25°</a:t>
            </a:r>
          </a:p>
          <a:p>
            <a:pPr algn="l">
              <a:lnSpc>
                <a:spcPts val="4653"/>
              </a:lnSpc>
            </a:pPr>
            <a:r>
              <a:rPr lang="en-US" sz="3324">
                <a:solidFill>
                  <a:srgbClr val="FFFFFF"/>
                </a:solidFill>
                <a:latin typeface="Livvic"/>
                <a:ea typeface="Livvic"/>
                <a:cs typeface="Livvic"/>
                <a:sym typeface="Livvic"/>
              </a:rPr>
              <a:t>Tây Tây Bắc           WNW                 292.5°                      281.25°                        303.75°</a:t>
            </a:r>
          </a:p>
          <a:p>
            <a:pPr algn="l">
              <a:lnSpc>
                <a:spcPts val="4653"/>
              </a:lnSpc>
            </a:pPr>
            <a:r>
              <a:rPr lang="en-US" sz="3324">
                <a:solidFill>
                  <a:srgbClr val="FFFFFF"/>
                </a:solidFill>
                <a:latin typeface="Livvic"/>
                <a:ea typeface="Livvic"/>
                <a:cs typeface="Livvic"/>
                <a:sym typeface="Livvic"/>
              </a:rPr>
              <a:t>Tây Bắc                     NW                    315°                         303.75°                        326.25°</a:t>
            </a:r>
          </a:p>
          <a:p>
            <a:pPr algn="l" marL="0" indent="0" lvl="1">
              <a:lnSpc>
                <a:spcPts val="4653"/>
              </a:lnSpc>
              <a:spcBef>
                <a:spcPct val="0"/>
              </a:spcBef>
            </a:pPr>
            <a:r>
              <a:rPr lang="en-US" sz="3324">
                <a:solidFill>
                  <a:srgbClr val="FFFFFF"/>
                </a:solidFill>
                <a:latin typeface="Livvic"/>
                <a:ea typeface="Livvic"/>
                <a:cs typeface="Livvic"/>
                <a:sym typeface="Livvic"/>
              </a:rPr>
              <a:t>Bắc Tây Bắc           NNW                  337.5°                      326.25°                        348.75°</a:t>
            </a:r>
          </a:p>
        </p:txBody>
      </p:sp>
      <p:sp>
        <p:nvSpPr>
          <p:cNvPr name="TextBox 3" id="3"/>
          <p:cNvSpPr txBox="true"/>
          <p:nvPr/>
        </p:nvSpPr>
        <p:spPr>
          <a:xfrm rot="0">
            <a:off x="0" y="3704926"/>
            <a:ext cx="3027269" cy="2559557"/>
          </a:xfrm>
          <a:prstGeom prst="rect">
            <a:avLst/>
          </a:prstGeom>
        </p:spPr>
        <p:txBody>
          <a:bodyPr anchor="t" rtlCol="false" tIns="0" lIns="0" bIns="0" rIns="0">
            <a:spAutoFit/>
          </a:bodyPr>
          <a:lstStyle/>
          <a:p>
            <a:pPr algn="ctr">
              <a:lnSpc>
                <a:spcPts val="6665"/>
              </a:lnSpc>
            </a:pPr>
            <a:r>
              <a:rPr lang="en-US" sz="6599">
                <a:solidFill>
                  <a:srgbClr val="FFFFFF"/>
                </a:solidFill>
                <a:latin typeface="Calistoga"/>
                <a:ea typeface="Calistoga"/>
                <a:cs typeface="Calistoga"/>
                <a:sym typeface="Calistoga"/>
              </a:rPr>
              <a:t>BẢNG </a:t>
            </a:r>
          </a:p>
          <a:p>
            <a:pPr algn="ctr">
              <a:lnSpc>
                <a:spcPts val="6665"/>
              </a:lnSpc>
            </a:pPr>
            <a:r>
              <a:rPr lang="en-US" sz="6599">
                <a:solidFill>
                  <a:srgbClr val="FFFFFF"/>
                </a:solidFill>
                <a:latin typeface="Calistoga"/>
                <a:ea typeface="Calistoga"/>
                <a:cs typeface="Calistoga"/>
                <a:sym typeface="Calistoga"/>
              </a:rPr>
              <a:t>HƯỚNG </a:t>
            </a:r>
          </a:p>
          <a:p>
            <a:pPr algn="ctr">
              <a:lnSpc>
                <a:spcPts val="6665"/>
              </a:lnSpc>
            </a:pPr>
            <a:r>
              <a:rPr lang="en-US" sz="6599">
                <a:solidFill>
                  <a:srgbClr val="FFFFFF"/>
                </a:solidFill>
                <a:latin typeface="Calistoga"/>
                <a:ea typeface="Calistoga"/>
                <a:cs typeface="Calistoga"/>
                <a:sym typeface="Calistoga"/>
              </a:rPr>
              <a:t>GIÓ</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DAGbf631JIg</dc:identifier>
  <dcterms:modified xsi:type="dcterms:W3CDTF">2011-08-01T06:04:30Z</dcterms:modified>
  <cp:revision>1</cp:revision>
  <dc:title>Weather Patterns and Climate Presentation in Blue White Illustrative Style</dc:title>
</cp:coreProperties>
</file>